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64" r:id="rId4"/>
  </p:sldMasterIdLst>
  <p:notesMasterIdLst>
    <p:notesMasterId r:id="rId27"/>
  </p:notesMasterIdLst>
  <p:handoutMasterIdLst>
    <p:handoutMasterId r:id="rId28"/>
  </p:handoutMasterIdLst>
  <p:sldIdLst>
    <p:sldId id="256" r:id="rId5"/>
    <p:sldId id="263" r:id="rId6"/>
    <p:sldId id="260" r:id="rId7"/>
    <p:sldId id="262" r:id="rId8"/>
    <p:sldId id="264" r:id="rId9"/>
    <p:sldId id="279" r:id="rId10"/>
    <p:sldId id="268" r:id="rId11"/>
    <p:sldId id="269" r:id="rId12"/>
    <p:sldId id="265" r:id="rId13"/>
    <p:sldId id="270" r:id="rId14"/>
    <p:sldId id="266" r:id="rId15"/>
    <p:sldId id="271" r:id="rId16"/>
    <p:sldId id="272" r:id="rId17"/>
    <p:sldId id="273" r:id="rId18"/>
    <p:sldId id="259" r:id="rId19"/>
    <p:sldId id="267" r:id="rId20"/>
    <p:sldId id="274" r:id="rId21"/>
    <p:sldId id="275" r:id="rId22"/>
    <p:sldId id="276" r:id="rId23"/>
    <p:sldId id="277" r:id="rId24"/>
    <p:sldId id="278" r:id="rId25"/>
    <p:sldId id="26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2" autoAdjust="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fill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axId val="776041392"/>
        <c:axId val="776042376"/>
      </c:radarChart>
      <c:catAx>
        <c:axId val="776041392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lt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76042376"/>
        <c:crosses val="autoZero"/>
        <c:auto val="1"/>
        <c:lblAlgn val="ctr"/>
        <c:lblOffset val="100"/>
        <c:noMultiLvlLbl val="0"/>
      </c:catAx>
      <c:valAx>
        <c:axId val="776042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7604139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fill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axId val="776041392"/>
        <c:axId val="776042376"/>
      </c:radarChart>
      <c:catAx>
        <c:axId val="776041392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lt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76042376"/>
        <c:crosses val="autoZero"/>
        <c:auto val="1"/>
        <c:lblAlgn val="ctr"/>
        <c:lblOffset val="100"/>
        <c:noMultiLvlLbl val="0"/>
      </c:catAx>
      <c:valAx>
        <c:axId val="776042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7604139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fill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axId val="776041392"/>
        <c:axId val="776042376"/>
      </c:radarChart>
      <c:catAx>
        <c:axId val="776041392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lt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76042376"/>
        <c:crosses val="autoZero"/>
        <c:auto val="1"/>
        <c:lblAlgn val="ctr"/>
        <c:lblOffset val="100"/>
        <c:noMultiLvlLbl val="0"/>
      </c:catAx>
      <c:valAx>
        <c:axId val="776042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7604139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fill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axId val="776041392"/>
        <c:axId val="776042376"/>
      </c:radarChart>
      <c:catAx>
        <c:axId val="776041392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lt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76042376"/>
        <c:crosses val="autoZero"/>
        <c:auto val="1"/>
        <c:lblAlgn val="ctr"/>
        <c:lblOffset val="100"/>
        <c:noMultiLvlLbl val="0"/>
      </c:catAx>
      <c:valAx>
        <c:axId val="776042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7604139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0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75000"/>
      </a:schemeClr>
    </cs:fontRef>
    <cs:spPr>
      <a:solidFill>
        <a:schemeClr val="dk1">
          <a:lumMod val="75000"/>
          <a:lumOff val="25000"/>
        </a:schemeClr>
      </a:solidFill>
      <a:ln>
        <a:solidFill>
          <a:schemeClr val="lt1">
            <a:lumMod val="75000"/>
          </a:schemeClr>
        </a:solidFill>
      </a:ln>
      <a:effectLst>
        <a:glow rad="63500">
          <a:schemeClr val="lt1">
            <a:lumMod val="75000"/>
            <a:alpha val="15000"/>
          </a:schemeClr>
        </a:glow>
      </a:effectLst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8575" cap="rnd">
        <a:solidFill>
          <a:schemeClr val="phClr"/>
        </a:solidFill>
      </a:ln>
      <a:effectLst>
        <a:glow rad="76200">
          <a:schemeClr val="phClr">
            <a:satMod val="175000"/>
            <a:alpha val="3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0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75000"/>
      </a:schemeClr>
    </cs:fontRef>
    <cs:spPr>
      <a:solidFill>
        <a:schemeClr val="dk1">
          <a:lumMod val="75000"/>
          <a:lumOff val="25000"/>
        </a:schemeClr>
      </a:solidFill>
      <a:ln>
        <a:solidFill>
          <a:schemeClr val="lt1">
            <a:lumMod val="75000"/>
          </a:schemeClr>
        </a:solidFill>
      </a:ln>
      <a:effectLst>
        <a:glow rad="63500">
          <a:schemeClr val="lt1">
            <a:lumMod val="75000"/>
            <a:alpha val="15000"/>
          </a:schemeClr>
        </a:glow>
      </a:effectLst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8575" cap="rnd">
        <a:solidFill>
          <a:schemeClr val="phClr"/>
        </a:solidFill>
      </a:ln>
      <a:effectLst>
        <a:glow rad="76200">
          <a:schemeClr val="phClr">
            <a:satMod val="175000"/>
            <a:alpha val="3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20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75000"/>
      </a:schemeClr>
    </cs:fontRef>
    <cs:spPr>
      <a:solidFill>
        <a:schemeClr val="dk1">
          <a:lumMod val="75000"/>
          <a:lumOff val="25000"/>
        </a:schemeClr>
      </a:solidFill>
      <a:ln>
        <a:solidFill>
          <a:schemeClr val="lt1">
            <a:lumMod val="75000"/>
          </a:schemeClr>
        </a:solidFill>
      </a:ln>
      <a:effectLst>
        <a:glow rad="63500">
          <a:schemeClr val="lt1">
            <a:lumMod val="75000"/>
            <a:alpha val="15000"/>
          </a:schemeClr>
        </a:glow>
      </a:effectLst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8575" cap="rnd">
        <a:solidFill>
          <a:schemeClr val="phClr"/>
        </a:solidFill>
      </a:ln>
      <a:effectLst>
        <a:glow rad="76200">
          <a:schemeClr val="phClr">
            <a:satMod val="175000"/>
            <a:alpha val="3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20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75000"/>
      </a:schemeClr>
    </cs:fontRef>
    <cs:spPr>
      <a:solidFill>
        <a:schemeClr val="dk1">
          <a:lumMod val="75000"/>
          <a:lumOff val="25000"/>
        </a:schemeClr>
      </a:solidFill>
      <a:ln>
        <a:solidFill>
          <a:schemeClr val="lt1">
            <a:lumMod val="75000"/>
          </a:schemeClr>
        </a:solidFill>
      </a:ln>
      <a:effectLst>
        <a:glow rad="63500">
          <a:schemeClr val="lt1">
            <a:lumMod val="75000"/>
            <a:alpha val="15000"/>
          </a:schemeClr>
        </a:glow>
      </a:effectLst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8575" cap="rnd">
        <a:solidFill>
          <a:schemeClr val="phClr"/>
        </a:solidFill>
      </a:ln>
      <a:effectLst>
        <a:glow rad="76200">
          <a:schemeClr val="phClr">
            <a:satMod val="175000"/>
            <a:alpha val="3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0FB2EE-4143-43D1-817A-9730FE873531}" type="doc">
      <dgm:prSet loTypeId="urn:microsoft.com/office/officeart/2005/8/layout/bProcess4" loCatId="process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A066BF7-810B-498E-9B71-4BE604C35145}">
      <dgm:prSet phldrT="[Text]"/>
      <dgm:spPr>
        <a:solidFill>
          <a:schemeClr val="tx1">
            <a:lumMod val="90000"/>
            <a:lumOff val="10000"/>
          </a:schemeClr>
        </a:solidFill>
      </dgm:spPr>
      <dgm:t>
        <a:bodyPr/>
        <a:lstStyle/>
        <a:p>
          <a:r>
            <a:rPr lang="ro-RO" dirty="0">
              <a:solidFill>
                <a:schemeClr val="bg1"/>
              </a:solidFill>
            </a:rPr>
            <a:t>Identificarea clădirii pe baza unei imagini (PCA) + input de la utilizator</a:t>
          </a:r>
          <a:endParaRPr lang="en-US" dirty="0">
            <a:solidFill>
              <a:schemeClr val="bg1"/>
            </a:solidFill>
          </a:endParaRPr>
        </a:p>
      </dgm:t>
    </dgm:pt>
    <dgm:pt modelId="{551E2BC4-322B-4917-80F0-6F289DD131BD}" type="parTrans" cxnId="{87998FD1-A301-4733-9331-1795CC56534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CD89840-710B-41CC-80E1-A699FA6BF644}" type="sibTrans" cxnId="{87998FD1-A301-4733-9331-1795CC56534D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252A2D7-ECD4-458F-B2BB-B6333EF341C4}">
      <dgm:prSet phldrT="[Text]"/>
      <dgm:spPr>
        <a:solidFill>
          <a:schemeClr val="tx1">
            <a:lumMod val="90000"/>
            <a:lumOff val="10000"/>
          </a:schemeClr>
        </a:solidFill>
      </dgm:spPr>
      <dgm:t>
        <a:bodyPr/>
        <a:lstStyle/>
        <a:p>
          <a:r>
            <a:rPr lang="en-US" dirty="0" err="1">
              <a:solidFill>
                <a:schemeClr val="bg1"/>
              </a:solidFill>
            </a:rPr>
            <a:t>Calculul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rigidit</a:t>
          </a:r>
          <a:r>
            <a:rPr lang="ro-RO" dirty="0">
              <a:solidFill>
                <a:schemeClr val="bg1"/>
              </a:solidFill>
            </a:rPr>
            <a:t>ății + construirea matrcei</a:t>
          </a:r>
          <a:endParaRPr lang="en-US" dirty="0">
            <a:solidFill>
              <a:schemeClr val="bg1"/>
            </a:solidFill>
          </a:endParaRPr>
        </a:p>
      </dgm:t>
    </dgm:pt>
    <dgm:pt modelId="{311917B2-9CA5-4AEA-A561-283F36BA9267}" type="parTrans" cxnId="{0A72A02A-BAE1-48AC-B158-111E2F36361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1B195D9-EB3C-4802-A6AB-664066A6DE01}" type="sibTrans" cxnId="{0A72A02A-BAE1-48AC-B158-111E2F363615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577C89B-FE67-4FD5-B67B-A9D2B5CF35FB}">
      <dgm:prSet phldrT="[Text]"/>
      <dgm:spPr>
        <a:solidFill>
          <a:schemeClr val="tx1">
            <a:lumMod val="90000"/>
            <a:lumOff val="10000"/>
          </a:schemeClr>
        </a:solidFill>
      </dgm:spPr>
      <dgm:t>
        <a:bodyPr/>
        <a:lstStyle/>
        <a:p>
          <a:r>
            <a:rPr lang="ro-RO" dirty="0">
              <a:solidFill>
                <a:schemeClr val="bg1"/>
              </a:solidFill>
            </a:rPr>
            <a:t>Aplicarea Metodei Puterii și a Metodei Puterii Inverse</a:t>
          </a:r>
          <a:endParaRPr lang="en-US" dirty="0">
            <a:solidFill>
              <a:schemeClr val="bg1"/>
            </a:solidFill>
          </a:endParaRPr>
        </a:p>
      </dgm:t>
    </dgm:pt>
    <dgm:pt modelId="{C1215F53-183B-4576-9940-C093E9334C1D}" type="parTrans" cxnId="{1EF02D92-F5CE-4D6F-8A0D-BEE4E9168B6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95F126D-CBF0-4835-ACDB-7CA05B5379BC}" type="sibTrans" cxnId="{1EF02D92-F5CE-4D6F-8A0D-BEE4E9168B61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DB892B2-0E0D-420C-B451-7722D28313F7}">
      <dgm:prSet phldrT="[Text]"/>
      <dgm:spPr>
        <a:solidFill>
          <a:schemeClr val="tx1">
            <a:lumMod val="90000"/>
            <a:lumOff val="10000"/>
          </a:schemeClr>
        </a:solidFill>
      </dgm:spPr>
      <dgm:t>
        <a:bodyPr/>
        <a:lstStyle/>
        <a:p>
          <a:r>
            <a:rPr lang="ro-RO" dirty="0">
              <a:solidFill>
                <a:schemeClr val="bg1"/>
              </a:solidFill>
            </a:rPr>
            <a:t>Determinarea frecvenței naturale și a modurilor naturale de vibrație</a:t>
          </a:r>
          <a:endParaRPr lang="en-US" dirty="0">
            <a:solidFill>
              <a:schemeClr val="bg1"/>
            </a:solidFill>
          </a:endParaRPr>
        </a:p>
      </dgm:t>
    </dgm:pt>
    <dgm:pt modelId="{76A5E238-62E3-48E2-B973-3966EC01419B}" type="parTrans" cxnId="{9C8D409F-E410-4D31-9461-8DF8B896162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BF1F0BD-2C92-4CA1-93CD-3EA2E09F4EE2}" type="sibTrans" cxnId="{9C8D409F-E410-4D31-9461-8DF8B896162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22D0B22-AAAD-4780-89CC-847BAD6F468F}" type="pres">
      <dgm:prSet presAssocID="{1F0FB2EE-4143-43D1-817A-9730FE873531}" presName="Name0" presStyleCnt="0">
        <dgm:presLayoutVars>
          <dgm:dir/>
          <dgm:resizeHandles/>
        </dgm:presLayoutVars>
      </dgm:prSet>
      <dgm:spPr/>
    </dgm:pt>
    <dgm:pt modelId="{4B311BFD-8EB7-46E9-A3B6-C5C47CFE6942}" type="pres">
      <dgm:prSet presAssocID="{1A066BF7-810B-498E-9B71-4BE604C35145}" presName="compNode" presStyleCnt="0"/>
      <dgm:spPr/>
    </dgm:pt>
    <dgm:pt modelId="{C8CF5390-16B5-4FC5-8640-64964D240785}" type="pres">
      <dgm:prSet presAssocID="{1A066BF7-810B-498E-9B71-4BE604C35145}" presName="dummyConnPt" presStyleCnt="0"/>
      <dgm:spPr/>
    </dgm:pt>
    <dgm:pt modelId="{4F4DBFEA-6993-43D2-8550-9C63128083EA}" type="pres">
      <dgm:prSet presAssocID="{1A066BF7-810B-498E-9B71-4BE604C35145}" presName="node" presStyleLbl="node1" presStyleIdx="0" presStyleCnt="4">
        <dgm:presLayoutVars>
          <dgm:bulletEnabled val="1"/>
        </dgm:presLayoutVars>
      </dgm:prSet>
      <dgm:spPr/>
    </dgm:pt>
    <dgm:pt modelId="{E28A262D-0B93-49C0-85A8-FF57875272C2}" type="pres">
      <dgm:prSet presAssocID="{BCD89840-710B-41CC-80E1-A699FA6BF644}" presName="sibTrans" presStyleLbl="bgSibTrans2D1" presStyleIdx="0" presStyleCnt="3"/>
      <dgm:spPr/>
    </dgm:pt>
    <dgm:pt modelId="{600DF6F0-DB20-44AB-A812-6F730F846214}" type="pres">
      <dgm:prSet presAssocID="{9252A2D7-ECD4-458F-B2BB-B6333EF341C4}" presName="compNode" presStyleCnt="0"/>
      <dgm:spPr/>
    </dgm:pt>
    <dgm:pt modelId="{DC82E6B6-54CA-493F-AB26-5808786A6FB8}" type="pres">
      <dgm:prSet presAssocID="{9252A2D7-ECD4-458F-B2BB-B6333EF341C4}" presName="dummyConnPt" presStyleCnt="0"/>
      <dgm:spPr/>
    </dgm:pt>
    <dgm:pt modelId="{F1A2D2A9-AB15-455D-A034-0B53446DC5B5}" type="pres">
      <dgm:prSet presAssocID="{9252A2D7-ECD4-458F-B2BB-B6333EF341C4}" presName="node" presStyleLbl="node1" presStyleIdx="1" presStyleCnt="4">
        <dgm:presLayoutVars>
          <dgm:bulletEnabled val="1"/>
        </dgm:presLayoutVars>
      </dgm:prSet>
      <dgm:spPr/>
    </dgm:pt>
    <dgm:pt modelId="{92340564-8D1D-4B16-8221-86830D7817E6}" type="pres">
      <dgm:prSet presAssocID="{61B195D9-EB3C-4802-A6AB-664066A6DE01}" presName="sibTrans" presStyleLbl="bgSibTrans2D1" presStyleIdx="1" presStyleCnt="3"/>
      <dgm:spPr/>
    </dgm:pt>
    <dgm:pt modelId="{806E4064-DD46-43CE-B091-547AA8892C74}" type="pres">
      <dgm:prSet presAssocID="{E577C89B-FE67-4FD5-B67B-A9D2B5CF35FB}" presName="compNode" presStyleCnt="0"/>
      <dgm:spPr/>
    </dgm:pt>
    <dgm:pt modelId="{B0BFAE7C-9CA5-44D3-8507-671EA93AA1E4}" type="pres">
      <dgm:prSet presAssocID="{E577C89B-FE67-4FD5-B67B-A9D2B5CF35FB}" presName="dummyConnPt" presStyleCnt="0"/>
      <dgm:spPr/>
    </dgm:pt>
    <dgm:pt modelId="{0D70175B-6136-44C3-AC35-EDDE7D5FC48B}" type="pres">
      <dgm:prSet presAssocID="{E577C89B-FE67-4FD5-B67B-A9D2B5CF35FB}" presName="node" presStyleLbl="node1" presStyleIdx="2" presStyleCnt="4">
        <dgm:presLayoutVars>
          <dgm:bulletEnabled val="1"/>
        </dgm:presLayoutVars>
      </dgm:prSet>
      <dgm:spPr/>
    </dgm:pt>
    <dgm:pt modelId="{4970D0ED-1467-43CD-8A03-83FFD3D85C61}" type="pres">
      <dgm:prSet presAssocID="{895F126D-CBF0-4835-ACDB-7CA05B5379BC}" presName="sibTrans" presStyleLbl="bgSibTrans2D1" presStyleIdx="2" presStyleCnt="3"/>
      <dgm:spPr/>
    </dgm:pt>
    <dgm:pt modelId="{F1E6E879-A26E-4AAD-B86E-C51525A5F427}" type="pres">
      <dgm:prSet presAssocID="{7DB892B2-0E0D-420C-B451-7722D28313F7}" presName="compNode" presStyleCnt="0"/>
      <dgm:spPr/>
    </dgm:pt>
    <dgm:pt modelId="{1DF61CD0-E7EB-4E1E-B8D5-954CF29E5367}" type="pres">
      <dgm:prSet presAssocID="{7DB892B2-0E0D-420C-B451-7722D28313F7}" presName="dummyConnPt" presStyleCnt="0"/>
      <dgm:spPr/>
    </dgm:pt>
    <dgm:pt modelId="{DF18FD10-B426-424A-8632-4F3E0488E5FC}" type="pres">
      <dgm:prSet presAssocID="{7DB892B2-0E0D-420C-B451-7722D28313F7}" presName="node" presStyleLbl="node1" presStyleIdx="3" presStyleCnt="4">
        <dgm:presLayoutVars>
          <dgm:bulletEnabled val="1"/>
        </dgm:presLayoutVars>
      </dgm:prSet>
      <dgm:spPr/>
    </dgm:pt>
  </dgm:ptLst>
  <dgm:cxnLst>
    <dgm:cxn modelId="{A2C00009-8AAD-4FC7-BD1D-A484E3E2852A}" type="presOf" srcId="{1F0FB2EE-4143-43D1-817A-9730FE873531}" destId="{E22D0B22-AAAD-4780-89CC-847BAD6F468F}" srcOrd="0" destOrd="0" presId="urn:microsoft.com/office/officeart/2005/8/layout/bProcess4"/>
    <dgm:cxn modelId="{9EF30523-35D7-41AD-B323-AEDEF5D1E3F6}" type="presOf" srcId="{E577C89B-FE67-4FD5-B67B-A9D2B5CF35FB}" destId="{0D70175B-6136-44C3-AC35-EDDE7D5FC48B}" srcOrd="0" destOrd="0" presId="urn:microsoft.com/office/officeart/2005/8/layout/bProcess4"/>
    <dgm:cxn modelId="{0A72A02A-BAE1-48AC-B158-111E2F363615}" srcId="{1F0FB2EE-4143-43D1-817A-9730FE873531}" destId="{9252A2D7-ECD4-458F-B2BB-B6333EF341C4}" srcOrd="1" destOrd="0" parTransId="{311917B2-9CA5-4AEA-A561-283F36BA9267}" sibTransId="{61B195D9-EB3C-4802-A6AB-664066A6DE01}"/>
    <dgm:cxn modelId="{41AF9C5C-777D-4AF7-BC44-26C0ABF31CC9}" type="presOf" srcId="{895F126D-CBF0-4835-ACDB-7CA05B5379BC}" destId="{4970D0ED-1467-43CD-8A03-83FFD3D85C61}" srcOrd="0" destOrd="0" presId="urn:microsoft.com/office/officeart/2005/8/layout/bProcess4"/>
    <dgm:cxn modelId="{9385AC80-28E4-4AFF-BBF7-B57100BEF469}" type="presOf" srcId="{9252A2D7-ECD4-458F-B2BB-B6333EF341C4}" destId="{F1A2D2A9-AB15-455D-A034-0B53446DC5B5}" srcOrd="0" destOrd="0" presId="urn:microsoft.com/office/officeart/2005/8/layout/bProcess4"/>
    <dgm:cxn modelId="{EA63878C-6A18-4858-8E30-86D899E53BF1}" type="presOf" srcId="{61B195D9-EB3C-4802-A6AB-664066A6DE01}" destId="{92340564-8D1D-4B16-8221-86830D7817E6}" srcOrd="0" destOrd="0" presId="urn:microsoft.com/office/officeart/2005/8/layout/bProcess4"/>
    <dgm:cxn modelId="{9424868D-8343-45E5-AC5A-7B055F878BFF}" type="presOf" srcId="{1A066BF7-810B-498E-9B71-4BE604C35145}" destId="{4F4DBFEA-6993-43D2-8550-9C63128083EA}" srcOrd="0" destOrd="0" presId="urn:microsoft.com/office/officeart/2005/8/layout/bProcess4"/>
    <dgm:cxn modelId="{1EF02D92-F5CE-4D6F-8A0D-BEE4E9168B61}" srcId="{1F0FB2EE-4143-43D1-817A-9730FE873531}" destId="{E577C89B-FE67-4FD5-B67B-A9D2B5CF35FB}" srcOrd="2" destOrd="0" parTransId="{C1215F53-183B-4576-9940-C093E9334C1D}" sibTransId="{895F126D-CBF0-4835-ACDB-7CA05B5379BC}"/>
    <dgm:cxn modelId="{9C8D409F-E410-4D31-9461-8DF8B8961623}" srcId="{1F0FB2EE-4143-43D1-817A-9730FE873531}" destId="{7DB892B2-0E0D-420C-B451-7722D28313F7}" srcOrd="3" destOrd="0" parTransId="{76A5E238-62E3-48E2-B973-3966EC01419B}" sibTransId="{5BF1F0BD-2C92-4CA1-93CD-3EA2E09F4EE2}"/>
    <dgm:cxn modelId="{CC59629F-06B9-471B-80E0-FC51F4475B3D}" type="presOf" srcId="{7DB892B2-0E0D-420C-B451-7722D28313F7}" destId="{DF18FD10-B426-424A-8632-4F3E0488E5FC}" srcOrd="0" destOrd="0" presId="urn:microsoft.com/office/officeart/2005/8/layout/bProcess4"/>
    <dgm:cxn modelId="{87998FD1-A301-4733-9331-1795CC56534D}" srcId="{1F0FB2EE-4143-43D1-817A-9730FE873531}" destId="{1A066BF7-810B-498E-9B71-4BE604C35145}" srcOrd="0" destOrd="0" parTransId="{551E2BC4-322B-4917-80F0-6F289DD131BD}" sibTransId="{BCD89840-710B-41CC-80E1-A699FA6BF644}"/>
    <dgm:cxn modelId="{DD3408F6-062A-417A-8B56-5B3805F2E7D2}" type="presOf" srcId="{BCD89840-710B-41CC-80E1-A699FA6BF644}" destId="{E28A262D-0B93-49C0-85A8-FF57875272C2}" srcOrd="0" destOrd="0" presId="urn:microsoft.com/office/officeart/2005/8/layout/bProcess4"/>
    <dgm:cxn modelId="{31903D10-BC41-4974-A829-EA3C7278BC39}" type="presParOf" srcId="{E22D0B22-AAAD-4780-89CC-847BAD6F468F}" destId="{4B311BFD-8EB7-46E9-A3B6-C5C47CFE6942}" srcOrd="0" destOrd="0" presId="urn:microsoft.com/office/officeart/2005/8/layout/bProcess4"/>
    <dgm:cxn modelId="{ED08DCA1-D394-46C6-AFB5-E45D7CD5669A}" type="presParOf" srcId="{4B311BFD-8EB7-46E9-A3B6-C5C47CFE6942}" destId="{C8CF5390-16B5-4FC5-8640-64964D240785}" srcOrd="0" destOrd="0" presId="urn:microsoft.com/office/officeart/2005/8/layout/bProcess4"/>
    <dgm:cxn modelId="{515CF915-6D48-4936-98AC-D566CF36A4A3}" type="presParOf" srcId="{4B311BFD-8EB7-46E9-A3B6-C5C47CFE6942}" destId="{4F4DBFEA-6993-43D2-8550-9C63128083EA}" srcOrd="1" destOrd="0" presId="urn:microsoft.com/office/officeart/2005/8/layout/bProcess4"/>
    <dgm:cxn modelId="{414CE1D3-D08F-4904-973C-D8B601DDB2D9}" type="presParOf" srcId="{E22D0B22-AAAD-4780-89CC-847BAD6F468F}" destId="{E28A262D-0B93-49C0-85A8-FF57875272C2}" srcOrd="1" destOrd="0" presId="urn:microsoft.com/office/officeart/2005/8/layout/bProcess4"/>
    <dgm:cxn modelId="{9AF9CA43-D07C-46B2-BFF6-2DC65FCF161C}" type="presParOf" srcId="{E22D0B22-AAAD-4780-89CC-847BAD6F468F}" destId="{600DF6F0-DB20-44AB-A812-6F730F846214}" srcOrd="2" destOrd="0" presId="urn:microsoft.com/office/officeart/2005/8/layout/bProcess4"/>
    <dgm:cxn modelId="{B2C971F7-586A-4566-B2E7-8A965A94738C}" type="presParOf" srcId="{600DF6F0-DB20-44AB-A812-6F730F846214}" destId="{DC82E6B6-54CA-493F-AB26-5808786A6FB8}" srcOrd="0" destOrd="0" presId="urn:microsoft.com/office/officeart/2005/8/layout/bProcess4"/>
    <dgm:cxn modelId="{5D07AA6D-ACFD-4B80-8E2E-E71227CC8D85}" type="presParOf" srcId="{600DF6F0-DB20-44AB-A812-6F730F846214}" destId="{F1A2D2A9-AB15-455D-A034-0B53446DC5B5}" srcOrd="1" destOrd="0" presId="urn:microsoft.com/office/officeart/2005/8/layout/bProcess4"/>
    <dgm:cxn modelId="{991A866F-8568-47FE-8DF1-D9F011991E13}" type="presParOf" srcId="{E22D0B22-AAAD-4780-89CC-847BAD6F468F}" destId="{92340564-8D1D-4B16-8221-86830D7817E6}" srcOrd="3" destOrd="0" presId="urn:microsoft.com/office/officeart/2005/8/layout/bProcess4"/>
    <dgm:cxn modelId="{45641B45-2EF4-44E1-9E3B-E095C3C4C672}" type="presParOf" srcId="{E22D0B22-AAAD-4780-89CC-847BAD6F468F}" destId="{806E4064-DD46-43CE-B091-547AA8892C74}" srcOrd="4" destOrd="0" presId="urn:microsoft.com/office/officeart/2005/8/layout/bProcess4"/>
    <dgm:cxn modelId="{C915B4C9-1A20-4774-9291-D7D5D5ACFD6B}" type="presParOf" srcId="{806E4064-DD46-43CE-B091-547AA8892C74}" destId="{B0BFAE7C-9CA5-44D3-8507-671EA93AA1E4}" srcOrd="0" destOrd="0" presId="urn:microsoft.com/office/officeart/2005/8/layout/bProcess4"/>
    <dgm:cxn modelId="{DE858634-A3C3-4999-9F00-AF29BB7D7DCF}" type="presParOf" srcId="{806E4064-DD46-43CE-B091-547AA8892C74}" destId="{0D70175B-6136-44C3-AC35-EDDE7D5FC48B}" srcOrd="1" destOrd="0" presId="urn:microsoft.com/office/officeart/2005/8/layout/bProcess4"/>
    <dgm:cxn modelId="{727F7249-4953-472B-A7BF-8FDB60105C5F}" type="presParOf" srcId="{E22D0B22-AAAD-4780-89CC-847BAD6F468F}" destId="{4970D0ED-1467-43CD-8A03-83FFD3D85C61}" srcOrd="5" destOrd="0" presId="urn:microsoft.com/office/officeart/2005/8/layout/bProcess4"/>
    <dgm:cxn modelId="{1B20AB1D-177F-4D7A-9B02-252953A0B67A}" type="presParOf" srcId="{E22D0B22-AAAD-4780-89CC-847BAD6F468F}" destId="{F1E6E879-A26E-4AAD-B86E-C51525A5F427}" srcOrd="6" destOrd="0" presId="urn:microsoft.com/office/officeart/2005/8/layout/bProcess4"/>
    <dgm:cxn modelId="{BB350DE3-3AB6-42B8-9ECE-7C1E4F6E4EB7}" type="presParOf" srcId="{F1E6E879-A26E-4AAD-B86E-C51525A5F427}" destId="{1DF61CD0-E7EB-4E1E-B8D5-954CF29E5367}" srcOrd="0" destOrd="0" presId="urn:microsoft.com/office/officeart/2005/8/layout/bProcess4"/>
    <dgm:cxn modelId="{8B1808DE-4551-48B2-8C6F-58D804C19292}" type="presParOf" srcId="{F1E6E879-A26E-4AAD-B86E-C51525A5F427}" destId="{DF18FD10-B426-424A-8632-4F3E0488E5FC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5A9632-4EB0-4862-92FF-00CF01BE220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5D3F0ED0-2EB6-453D-BE4B-4BBCD8987238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ro-RO" sz="1200" b="1" u="none" dirty="0"/>
            <a:t>Preluarea</a:t>
          </a:r>
          <a:r>
            <a:rPr lang="ro-RO" sz="1200" b="1" u="none" baseline="0" dirty="0"/>
            <a:t> unei imagini din folderul de teste</a:t>
          </a:r>
        </a:p>
        <a:p>
          <a:pPr>
            <a:lnSpc>
              <a:spcPct val="100000"/>
            </a:lnSpc>
            <a:defRPr cap="all"/>
          </a:pPr>
          <a:r>
            <a:rPr lang="ro-RO" sz="1200" b="0" u="none" dirty="0"/>
            <a:t>Algoritmul alege aleator o imagine cu  o clădire și găsește prin intermediul</a:t>
          </a:r>
          <a:r>
            <a:rPr lang="ro-RO" sz="1200" b="1" u="none" dirty="0"/>
            <a:t> PCA Î</a:t>
          </a:r>
          <a:r>
            <a:rPr lang="ro-RO" sz="1200" b="0" u="none" dirty="0"/>
            <a:t>n baza de date clădirea cea mai asemănătoare Cu ACEASTA, Oferind ulterior anumite detalii despre aceasta, precum numărul de etaje, cantitatea fier utilizat la construcție etc.</a:t>
          </a:r>
        </a:p>
        <a:p>
          <a:pPr>
            <a:lnSpc>
              <a:spcPct val="100000"/>
            </a:lnSpc>
            <a:defRPr cap="all"/>
          </a:pPr>
          <a:endParaRPr lang="en-US" sz="1100" b="0" u="none" dirty="0"/>
        </a:p>
      </dgm:t>
    </dgm:pt>
    <dgm:pt modelId="{D6F3F8CC-AE84-4149-B520-1874B1B79F46}" type="parTrans" cxnId="{DC7A4FA1-590E-402E-B3C9-432D9D9BC84E}">
      <dgm:prSet/>
      <dgm:spPr/>
      <dgm:t>
        <a:bodyPr/>
        <a:lstStyle/>
        <a:p>
          <a:endParaRPr lang="en-US"/>
        </a:p>
      </dgm:t>
    </dgm:pt>
    <dgm:pt modelId="{2E2BF50E-B394-4636-BF63-257039995E33}" type="sibTrans" cxnId="{DC7A4FA1-590E-402E-B3C9-432D9D9BC84E}">
      <dgm:prSet/>
      <dgm:spPr/>
      <dgm:t>
        <a:bodyPr/>
        <a:lstStyle/>
        <a:p>
          <a:endParaRPr lang="en-US"/>
        </a:p>
      </dgm:t>
    </dgm:pt>
    <dgm:pt modelId="{00C4C7D7-43FB-4C62-B653-0BAA02E17855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ro-RO" sz="1200" b="1" dirty="0"/>
            <a:t>Input de la utilizator</a:t>
          </a:r>
          <a:endParaRPr lang="ro-RO" sz="1200" u="none" dirty="0"/>
        </a:p>
        <a:p>
          <a:pPr>
            <a:lnSpc>
              <a:spcPct val="100000"/>
            </a:lnSpc>
          </a:pPr>
          <a:r>
            <a:rPr lang="it-IT" sz="1200" b="0" i="0" dirty="0"/>
            <a:t>DUPĂ IDENTIFICAREA CLĂDIRII, APLICAȚIA CONTINUĂ</a:t>
          </a:r>
          <a:r>
            <a:rPr lang="ro-RO" sz="1200" b="0" i="0" dirty="0"/>
            <a:t> </a:t>
          </a:r>
          <a:r>
            <a:rPr lang="en-US" sz="1200" b="0" i="0" dirty="0"/>
            <a:t>PRIN SOLICITAREA UNOR INFORMAȚII ESENȚIALE DE LA UTILIZATOR, CUM AR FI</a:t>
          </a:r>
          <a:r>
            <a:rPr lang="ro-RO" sz="1200" b="0" i="0" dirty="0"/>
            <a:t> </a:t>
          </a:r>
          <a:r>
            <a:rPr lang="en-US" sz="1200" b="0" i="0" dirty="0"/>
            <a:t>STAREA DE DEGRADARE A CONSTRUCȚIEI, ETAJELE AFECTATE ȘI COMPONENTELE ESENȚIALE ALE ACESTORA CE CONSTITUIE STRUCTURA DE REZISTENȚĂ</a:t>
          </a:r>
          <a:endParaRPr lang="en-US" sz="1100" b="1" u="none" dirty="0"/>
        </a:p>
      </dgm:t>
    </dgm:pt>
    <dgm:pt modelId="{D3913AE7-4A70-4B94-8990-85FA8AA36E6B}" type="parTrans" cxnId="{6013628C-81BE-42D0-96B9-999F0382D570}">
      <dgm:prSet/>
      <dgm:spPr/>
      <dgm:t>
        <a:bodyPr/>
        <a:lstStyle/>
        <a:p>
          <a:endParaRPr lang="en-US"/>
        </a:p>
      </dgm:t>
    </dgm:pt>
    <dgm:pt modelId="{26407BAA-24CA-40B6-A34E-07DAAD20ECB5}" type="sibTrans" cxnId="{6013628C-81BE-42D0-96B9-999F0382D570}">
      <dgm:prSet/>
      <dgm:spPr/>
      <dgm:t>
        <a:bodyPr/>
        <a:lstStyle/>
        <a:p>
          <a:endParaRPr lang="en-US"/>
        </a:p>
      </dgm:t>
    </dgm:pt>
    <dgm:pt modelId="{BE3AF4B6-F5EC-44DF-9BDC-CB79D95FB3F4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ro-RO" sz="1200" b="1" dirty="0"/>
            <a:t>Calculul Rigidității strcuturale</a:t>
          </a:r>
          <a:endParaRPr lang="ro-RO" sz="1200" u="none" dirty="0"/>
        </a:p>
        <a:p>
          <a:pPr>
            <a:lnSpc>
              <a:spcPct val="100000"/>
            </a:lnSpc>
          </a:pPr>
          <a:r>
            <a:rPr lang="en-US" sz="1200" b="0" i="0" dirty="0"/>
            <a:t>PE BAZA INFORMAȚIILOR PRIMITE, APLICAȚIA CALCULEAZĂ UN SCOR DE RIGIDITATE PENTRU CLĂDIRE, AJUSTÂND VALORILE ÎN FUNCȚIE DE DATELE FURNIZATE DE UTILIZATOR</a:t>
          </a:r>
          <a:endParaRPr lang="ro-RO" sz="1100" u="none" dirty="0"/>
        </a:p>
      </dgm:t>
    </dgm:pt>
    <dgm:pt modelId="{3B148F1D-FDFC-4CDA-B894-16E41EDC0348}" type="sibTrans" cxnId="{8059B95D-5238-487F-9EF9-DC508342BA71}">
      <dgm:prSet/>
      <dgm:spPr/>
      <dgm:t>
        <a:bodyPr/>
        <a:lstStyle/>
        <a:p>
          <a:endParaRPr lang="en-US"/>
        </a:p>
      </dgm:t>
    </dgm:pt>
    <dgm:pt modelId="{5DC69E6B-E902-4549-ACA2-C87487FCD048}" type="parTrans" cxnId="{8059B95D-5238-487F-9EF9-DC508342BA71}">
      <dgm:prSet/>
      <dgm:spPr/>
      <dgm:t>
        <a:bodyPr/>
        <a:lstStyle/>
        <a:p>
          <a:endParaRPr lang="en-US"/>
        </a:p>
      </dgm:t>
    </dgm:pt>
    <dgm:pt modelId="{8D44DB21-C0F5-4728-893B-3E43992D1753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ro-RO" sz="1500" b="1" dirty="0"/>
            <a:t>Construirea matricei de rigiditate</a:t>
          </a:r>
        </a:p>
        <a:p>
          <a:pPr>
            <a:lnSpc>
              <a:spcPct val="100000"/>
            </a:lnSpc>
            <a:defRPr cap="all"/>
          </a:pPr>
          <a:r>
            <a:rPr lang="pt-BR" sz="1200" u="none" dirty="0"/>
            <a:t>Aplicația construiește o matrice de rigiditate, care este o reprezentare matematică a structurii clădiri</a:t>
          </a:r>
          <a:r>
            <a:rPr lang="ro-RO" sz="1200" u="none" dirty="0"/>
            <a:t>I</a:t>
          </a:r>
        </a:p>
      </dgm:t>
    </dgm:pt>
    <dgm:pt modelId="{D2A5977E-9ADF-410A-9CF3-BF73269A1672}" type="parTrans" cxnId="{0A019A8E-3A49-4AFE-8510-6E8372BBB1E2}">
      <dgm:prSet/>
      <dgm:spPr/>
      <dgm:t>
        <a:bodyPr/>
        <a:lstStyle/>
        <a:p>
          <a:endParaRPr lang="en-US"/>
        </a:p>
      </dgm:t>
    </dgm:pt>
    <dgm:pt modelId="{AEF85E3E-7119-4E5F-B1C7-C9CCAF011F00}" type="sibTrans" cxnId="{0A019A8E-3A49-4AFE-8510-6E8372BBB1E2}">
      <dgm:prSet/>
      <dgm:spPr/>
      <dgm:t>
        <a:bodyPr/>
        <a:lstStyle/>
        <a:p>
          <a:endParaRPr lang="en-US"/>
        </a:p>
      </dgm:t>
    </dgm:pt>
    <dgm:pt modelId="{8113D328-D741-4546-88EE-270C594CD2B6}" type="pres">
      <dgm:prSet presAssocID="{D75A9632-4EB0-4862-92FF-00CF01BE2205}" presName="root" presStyleCnt="0">
        <dgm:presLayoutVars>
          <dgm:dir/>
          <dgm:resizeHandles val="exact"/>
        </dgm:presLayoutVars>
      </dgm:prSet>
      <dgm:spPr/>
    </dgm:pt>
    <dgm:pt modelId="{913FCFA9-E236-460B-9323-77A748DA63FA}" type="pres">
      <dgm:prSet presAssocID="{5D3F0ED0-2EB6-453D-BE4B-4BBCD8987238}" presName="compNode" presStyleCnt="0"/>
      <dgm:spPr/>
    </dgm:pt>
    <dgm:pt modelId="{5CEC2045-19E5-4586-8A82-0ED5BA73E61C}" type="pres">
      <dgm:prSet presAssocID="{5D3F0ED0-2EB6-453D-BE4B-4BBCD8987238}" presName="iconBgRect" presStyleLbl="bgShp" presStyleIdx="0" presStyleCnt="4"/>
      <dgm:spPr/>
    </dgm:pt>
    <dgm:pt modelId="{AE752F1E-D28D-45DC-8754-597002C8C39B}" type="pres">
      <dgm:prSet presAssocID="{5D3F0ED0-2EB6-453D-BE4B-4BBCD898723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ought bubble"/>
        </a:ext>
      </dgm:extLst>
    </dgm:pt>
    <dgm:pt modelId="{917D6720-883B-4B00-981C-9A29F036F4D1}" type="pres">
      <dgm:prSet presAssocID="{5D3F0ED0-2EB6-453D-BE4B-4BBCD8987238}" presName="spaceRect" presStyleCnt="0"/>
      <dgm:spPr/>
    </dgm:pt>
    <dgm:pt modelId="{0B6BA5DE-E17F-4226-899C-67B474FE383C}" type="pres">
      <dgm:prSet presAssocID="{5D3F0ED0-2EB6-453D-BE4B-4BBCD8987238}" presName="textRect" presStyleLbl="revTx" presStyleIdx="0" presStyleCnt="4" custScaleY="102644">
        <dgm:presLayoutVars>
          <dgm:chMax val="1"/>
          <dgm:chPref val="1"/>
        </dgm:presLayoutVars>
      </dgm:prSet>
      <dgm:spPr/>
    </dgm:pt>
    <dgm:pt modelId="{EE2788FC-712A-428D-8CA5-41AC46958FD3}" type="pres">
      <dgm:prSet presAssocID="{2E2BF50E-B394-4636-BF63-257039995E33}" presName="sibTrans" presStyleCnt="0"/>
      <dgm:spPr/>
    </dgm:pt>
    <dgm:pt modelId="{D6DBCA18-2696-4B56-A4FE-B5BD7EC6131C}" type="pres">
      <dgm:prSet presAssocID="{00C4C7D7-43FB-4C62-B653-0BAA02E17855}" presName="compNode" presStyleCnt="0"/>
      <dgm:spPr/>
    </dgm:pt>
    <dgm:pt modelId="{64207C47-3A14-45CE-AEBB-950AA7CB587D}" type="pres">
      <dgm:prSet presAssocID="{00C4C7D7-43FB-4C62-B653-0BAA02E17855}" presName="iconBgRect" presStyleLbl="bgShp" presStyleIdx="1" presStyleCnt="4"/>
      <dgm:spPr/>
    </dgm:pt>
    <dgm:pt modelId="{DD1D6C1E-CBFF-474F-8D9C-E7009CFCAC74}" type="pres">
      <dgm:prSet presAssocID="{00C4C7D7-43FB-4C62-B653-0BAA02E1785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ought bubble"/>
        </a:ext>
      </dgm:extLst>
    </dgm:pt>
    <dgm:pt modelId="{BDABE61C-80C0-4F1C-8D92-6CBC4FD7D160}" type="pres">
      <dgm:prSet presAssocID="{00C4C7D7-43FB-4C62-B653-0BAA02E17855}" presName="spaceRect" presStyleCnt="0"/>
      <dgm:spPr/>
    </dgm:pt>
    <dgm:pt modelId="{9A6D43D9-B46C-4A8E-8FA0-7728BC4D62CD}" type="pres">
      <dgm:prSet presAssocID="{00C4C7D7-43FB-4C62-B653-0BAA02E17855}" presName="textRect" presStyleLbl="revTx" presStyleIdx="1" presStyleCnt="4">
        <dgm:presLayoutVars>
          <dgm:chMax val="1"/>
          <dgm:chPref val="1"/>
        </dgm:presLayoutVars>
      </dgm:prSet>
      <dgm:spPr/>
    </dgm:pt>
    <dgm:pt modelId="{3E7BD38E-9180-4737-B221-F6C5581EC0AC}" type="pres">
      <dgm:prSet presAssocID="{26407BAA-24CA-40B6-A34E-07DAAD20ECB5}" presName="sibTrans" presStyleCnt="0"/>
      <dgm:spPr/>
    </dgm:pt>
    <dgm:pt modelId="{63F93E96-1801-4AD9-B896-6FF6EE228279}" type="pres">
      <dgm:prSet presAssocID="{BE3AF4B6-F5EC-44DF-9BDC-CB79D95FB3F4}" presName="compNode" presStyleCnt="0"/>
      <dgm:spPr/>
    </dgm:pt>
    <dgm:pt modelId="{41A1C510-2DCF-44FA-87F3-8423FF19B3AE}" type="pres">
      <dgm:prSet presAssocID="{BE3AF4B6-F5EC-44DF-9BDC-CB79D95FB3F4}" presName="iconBgRect" presStyleLbl="bgShp" presStyleIdx="2" presStyleCnt="4"/>
      <dgm:spPr/>
    </dgm:pt>
    <dgm:pt modelId="{E15247F8-AB47-4E92-BDC5-412B72189390}" type="pres">
      <dgm:prSet presAssocID="{BE3AF4B6-F5EC-44DF-9BDC-CB79D95FB3F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6921A4A6-2E31-4E00-87B8-F9FF92E32385}" type="pres">
      <dgm:prSet presAssocID="{BE3AF4B6-F5EC-44DF-9BDC-CB79D95FB3F4}" presName="spaceRect" presStyleCnt="0"/>
      <dgm:spPr/>
    </dgm:pt>
    <dgm:pt modelId="{C0AFD7ED-7EA4-4F7B-9F57-8E3622F21CDA}" type="pres">
      <dgm:prSet presAssocID="{BE3AF4B6-F5EC-44DF-9BDC-CB79D95FB3F4}" presName="textRect" presStyleLbl="revTx" presStyleIdx="2" presStyleCnt="4">
        <dgm:presLayoutVars>
          <dgm:chMax val="1"/>
          <dgm:chPref val="1"/>
        </dgm:presLayoutVars>
      </dgm:prSet>
      <dgm:spPr/>
    </dgm:pt>
    <dgm:pt modelId="{4F356A4D-983D-4468-B4AB-E40CDEE7560D}" type="pres">
      <dgm:prSet presAssocID="{3B148F1D-FDFC-4CDA-B894-16E41EDC0348}" presName="sibTrans" presStyleCnt="0"/>
      <dgm:spPr/>
    </dgm:pt>
    <dgm:pt modelId="{93306F10-FE74-4DA5-82E2-3B120626D3CB}" type="pres">
      <dgm:prSet presAssocID="{8D44DB21-C0F5-4728-893B-3E43992D1753}" presName="compNode" presStyleCnt="0"/>
      <dgm:spPr/>
    </dgm:pt>
    <dgm:pt modelId="{B028BF7A-5381-4927-8495-3001D1924712}" type="pres">
      <dgm:prSet presAssocID="{8D44DB21-C0F5-4728-893B-3E43992D1753}" presName="iconBgRect" presStyleLbl="bgShp" presStyleIdx="3" presStyleCnt="4"/>
      <dgm:spPr/>
    </dgm:pt>
    <dgm:pt modelId="{B4E69671-E6E8-485F-8818-18CB4BED2CF4}" type="pres">
      <dgm:prSet presAssocID="{8D44DB21-C0F5-4728-893B-3E43992D175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A75AD0CD-5128-4F75-B90E-36769097C88A}" type="pres">
      <dgm:prSet presAssocID="{8D44DB21-C0F5-4728-893B-3E43992D1753}" presName="spaceRect" presStyleCnt="0"/>
      <dgm:spPr/>
    </dgm:pt>
    <dgm:pt modelId="{DA034B41-804C-40BC-8532-5F37A399BFC9}" type="pres">
      <dgm:prSet presAssocID="{8D44DB21-C0F5-4728-893B-3E43992D175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1782DA03-A263-4DF5-A25B-F180EC76C5BA}" type="presOf" srcId="{8D44DB21-C0F5-4728-893B-3E43992D1753}" destId="{DA034B41-804C-40BC-8532-5F37A399BFC9}" srcOrd="0" destOrd="0" presId="urn:microsoft.com/office/officeart/2018/5/layout/IconCircleLabelList"/>
    <dgm:cxn modelId="{D0ACC338-D34E-44DB-B0C0-C03DE22E9A8B}" type="presOf" srcId="{D75A9632-4EB0-4862-92FF-00CF01BE2205}" destId="{8113D328-D741-4546-88EE-270C594CD2B6}" srcOrd="0" destOrd="0" presId="urn:microsoft.com/office/officeart/2018/5/layout/IconCircleLabelList"/>
    <dgm:cxn modelId="{8059B95D-5238-487F-9EF9-DC508342BA71}" srcId="{D75A9632-4EB0-4862-92FF-00CF01BE2205}" destId="{BE3AF4B6-F5EC-44DF-9BDC-CB79D95FB3F4}" srcOrd="2" destOrd="0" parTransId="{5DC69E6B-E902-4549-ACA2-C87487FCD048}" sibTransId="{3B148F1D-FDFC-4CDA-B894-16E41EDC0348}"/>
    <dgm:cxn modelId="{6013628C-81BE-42D0-96B9-999F0382D570}" srcId="{D75A9632-4EB0-4862-92FF-00CF01BE2205}" destId="{00C4C7D7-43FB-4C62-B653-0BAA02E17855}" srcOrd="1" destOrd="0" parTransId="{D3913AE7-4A70-4B94-8990-85FA8AA36E6B}" sibTransId="{26407BAA-24CA-40B6-A34E-07DAAD20ECB5}"/>
    <dgm:cxn modelId="{0A019A8E-3A49-4AFE-8510-6E8372BBB1E2}" srcId="{D75A9632-4EB0-4862-92FF-00CF01BE2205}" destId="{8D44DB21-C0F5-4728-893B-3E43992D1753}" srcOrd="3" destOrd="0" parTransId="{D2A5977E-9ADF-410A-9CF3-BF73269A1672}" sibTransId="{AEF85E3E-7119-4E5F-B1C7-C9CCAF011F00}"/>
    <dgm:cxn modelId="{DC7A4FA1-590E-402E-B3C9-432D9D9BC84E}" srcId="{D75A9632-4EB0-4862-92FF-00CF01BE2205}" destId="{5D3F0ED0-2EB6-453D-BE4B-4BBCD8987238}" srcOrd="0" destOrd="0" parTransId="{D6F3F8CC-AE84-4149-B520-1874B1B79F46}" sibTransId="{2E2BF50E-B394-4636-BF63-257039995E33}"/>
    <dgm:cxn modelId="{4021B1CA-1CAA-490C-847E-7F8BC81ED16E}" type="presOf" srcId="{5D3F0ED0-2EB6-453D-BE4B-4BBCD8987238}" destId="{0B6BA5DE-E17F-4226-899C-67B474FE383C}" srcOrd="0" destOrd="0" presId="urn:microsoft.com/office/officeart/2018/5/layout/IconCircleLabelList"/>
    <dgm:cxn modelId="{BADB28D8-F92E-4EEE-BCC3-74945763BCFD}" type="presOf" srcId="{BE3AF4B6-F5EC-44DF-9BDC-CB79D95FB3F4}" destId="{C0AFD7ED-7EA4-4F7B-9F57-8E3622F21CDA}" srcOrd="0" destOrd="0" presId="urn:microsoft.com/office/officeart/2018/5/layout/IconCircleLabelList"/>
    <dgm:cxn modelId="{66708CE2-9EFF-43B2-BC5C-8CB49923FB20}" type="presOf" srcId="{00C4C7D7-43FB-4C62-B653-0BAA02E17855}" destId="{9A6D43D9-B46C-4A8E-8FA0-7728BC4D62CD}" srcOrd="0" destOrd="0" presId="urn:microsoft.com/office/officeart/2018/5/layout/IconCircleLabelList"/>
    <dgm:cxn modelId="{7CF129E7-6629-483E-B315-D03090FF6F31}" type="presParOf" srcId="{8113D328-D741-4546-88EE-270C594CD2B6}" destId="{913FCFA9-E236-460B-9323-77A748DA63FA}" srcOrd="0" destOrd="0" presId="urn:microsoft.com/office/officeart/2018/5/layout/IconCircleLabelList"/>
    <dgm:cxn modelId="{C893487F-8A41-441B-85D1-10B59AC7EFC2}" type="presParOf" srcId="{913FCFA9-E236-460B-9323-77A748DA63FA}" destId="{5CEC2045-19E5-4586-8A82-0ED5BA73E61C}" srcOrd="0" destOrd="0" presId="urn:microsoft.com/office/officeart/2018/5/layout/IconCircleLabelList"/>
    <dgm:cxn modelId="{9493DB11-8AC7-4994-8180-FEA32682E8A6}" type="presParOf" srcId="{913FCFA9-E236-460B-9323-77A748DA63FA}" destId="{AE752F1E-D28D-45DC-8754-597002C8C39B}" srcOrd="1" destOrd="0" presId="urn:microsoft.com/office/officeart/2018/5/layout/IconCircleLabelList"/>
    <dgm:cxn modelId="{C0B78EF1-BA5C-48D6-B7A8-0E419C5B83BB}" type="presParOf" srcId="{913FCFA9-E236-460B-9323-77A748DA63FA}" destId="{917D6720-883B-4B00-981C-9A29F036F4D1}" srcOrd="2" destOrd="0" presId="urn:microsoft.com/office/officeart/2018/5/layout/IconCircleLabelList"/>
    <dgm:cxn modelId="{95400945-5457-4F8D-B27B-8DAA221B8F76}" type="presParOf" srcId="{913FCFA9-E236-460B-9323-77A748DA63FA}" destId="{0B6BA5DE-E17F-4226-899C-67B474FE383C}" srcOrd="3" destOrd="0" presId="urn:microsoft.com/office/officeart/2018/5/layout/IconCircleLabelList"/>
    <dgm:cxn modelId="{2583B2E9-F83F-40E4-8125-FA35D7F89EBF}" type="presParOf" srcId="{8113D328-D741-4546-88EE-270C594CD2B6}" destId="{EE2788FC-712A-428D-8CA5-41AC46958FD3}" srcOrd="1" destOrd="0" presId="urn:microsoft.com/office/officeart/2018/5/layout/IconCircleLabelList"/>
    <dgm:cxn modelId="{A82C2822-6BC3-4221-9423-13255F3103ED}" type="presParOf" srcId="{8113D328-D741-4546-88EE-270C594CD2B6}" destId="{D6DBCA18-2696-4B56-A4FE-B5BD7EC6131C}" srcOrd="2" destOrd="0" presId="urn:microsoft.com/office/officeart/2018/5/layout/IconCircleLabelList"/>
    <dgm:cxn modelId="{986C60FF-8C76-4BF1-A3EA-2F6CF6D6DD27}" type="presParOf" srcId="{D6DBCA18-2696-4B56-A4FE-B5BD7EC6131C}" destId="{64207C47-3A14-45CE-AEBB-950AA7CB587D}" srcOrd="0" destOrd="0" presId="urn:microsoft.com/office/officeart/2018/5/layout/IconCircleLabelList"/>
    <dgm:cxn modelId="{16F34F05-D9BE-41AB-9B85-84F22C102E50}" type="presParOf" srcId="{D6DBCA18-2696-4B56-A4FE-B5BD7EC6131C}" destId="{DD1D6C1E-CBFF-474F-8D9C-E7009CFCAC74}" srcOrd="1" destOrd="0" presId="urn:microsoft.com/office/officeart/2018/5/layout/IconCircleLabelList"/>
    <dgm:cxn modelId="{FA4A0BFF-0F81-4ABF-A81E-0360A70CEEC2}" type="presParOf" srcId="{D6DBCA18-2696-4B56-A4FE-B5BD7EC6131C}" destId="{BDABE61C-80C0-4F1C-8D92-6CBC4FD7D160}" srcOrd="2" destOrd="0" presId="urn:microsoft.com/office/officeart/2018/5/layout/IconCircleLabelList"/>
    <dgm:cxn modelId="{BC5B2FC4-BD89-4A19-9550-6C188CBC13C2}" type="presParOf" srcId="{D6DBCA18-2696-4B56-A4FE-B5BD7EC6131C}" destId="{9A6D43D9-B46C-4A8E-8FA0-7728BC4D62CD}" srcOrd="3" destOrd="0" presId="urn:microsoft.com/office/officeart/2018/5/layout/IconCircleLabelList"/>
    <dgm:cxn modelId="{B6BDF174-470E-4421-8692-4400B1289ADC}" type="presParOf" srcId="{8113D328-D741-4546-88EE-270C594CD2B6}" destId="{3E7BD38E-9180-4737-B221-F6C5581EC0AC}" srcOrd="3" destOrd="0" presId="urn:microsoft.com/office/officeart/2018/5/layout/IconCircleLabelList"/>
    <dgm:cxn modelId="{2976A194-191F-4B16-99FF-652EAED42E5E}" type="presParOf" srcId="{8113D328-D741-4546-88EE-270C594CD2B6}" destId="{63F93E96-1801-4AD9-B896-6FF6EE228279}" srcOrd="4" destOrd="0" presId="urn:microsoft.com/office/officeart/2018/5/layout/IconCircleLabelList"/>
    <dgm:cxn modelId="{1A17D89A-CF17-4206-9DBF-64181ABF1582}" type="presParOf" srcId="{63F93E96-1801-4AD9-B896-6FF6EE228279}" destId="{41A1C510-2DCF-44FA-87F3-8423FF19B3AE}" srcOrd="0" destOrd="0" presId="urn:microsoft.com/office/officeart/2018/5/layout/IconCircleLabelList"/>
    <dgm:cxn modelId="{673FA7D1-B008-48ED-8464-57A36C5CCAFF}" type="presParOf" srcId="{63F93E96-1801-4AD9-B896-6FF6EE228279}" destId="{E15247F8-AB47-4E92-BDC5-412B72189390}" srcOrd="1" destOrd="0" presId="urn:microsoft.com/office/officeart/2018/5/layout/IconCircleLabelList"/>
    <dgm:cxn modelId="{2E706CD7-D43C-421C-883E-4D819944775C}" type="presParOf" srcId="{63F93E96-1801-4AD9-B896-6FF6EE228279}" destId="{6921A4A6-2E31-4E00-87B8-F9FF92E32385}" srcOrd="2" destOrd="0" presId="urn:microsoft.com/office/officeart/2018/5/layout/IconCircleLabelList"/>
    <dgm:cxn modelId="{A11A9E27-1293-46D7-84D8-B4B0F8679536}" type="presParOf" srcId="{63F93E96-1801-4AD9-B896-6FF6EE228279}" destId="{C0AFD7ED-7EA4-4F7B-9F57-8E3622F21CDA}" srcOrd="3" destOrd="0" presId="urn:microsoft.com/office/officeart/2018/5/layout/IconCircleLabelList"/>
    <dgm:cxn modelId="{80CEA319-CD25-4B52-A360-B7A017E3CB97}" type="presParOf" srcId="{8113D328-D741-4546-88EE-270C594CD2B6}" destId="{4F356A4D-983D-4468-B4AB-E40CDEE7560D}" srcOrd="5" destOrd="0" presId="urn:microsoft.com/office/officeart/2018/5/layout/IconCircleLabelList"/>
    <dgm:cxn modelId="{C10C5D13-320F-476B-9F03-CB94F3A30E17}" type="presParOf" srcId="{8113D328-D741-4546-88EE-270C594CD2B6}" destId="{93306F10-FE74-4DA5-82E2-3B120626D3CB}" srcOrd="6" destOrd="0" presId="urn:microsoft.com/office/officeart/2018/5/layout/IconCircleLabelList"/>
    <dgm:cxn modelId="{7E80F767-E4A8-4910-8CC1-7BEAB4563396}" type="presParOf" srcId="{93306F10-FE74-4DA5-82E2-3B120626D3CB}" destId="{B028BF7A-5381-4927-8495-3001D1924712}" srcOrd="0" destOrd="0" presId="urn:microsoft.com/office/officeart/2018/5/layout/IconCircleLabelList"/>
    <dgm:cxn modelId="{B2308676-4525-4B67-A532-79F35A534952}" type="presParOf" srcId="{93306F10-FE74-4DA5-82E2-3B120626D3CB}" destId="{B4E69671-E6E8-485F-8818-18CB4BED2CF4}" srcOrd="1" destOrd="0" presId="urn:microsoft.com/office/officeart/2018/5/layout/IconCircleLabelList"/>
    <dgm:cxn modelId="{05D1BE1B-6311-4B2F-B2E0-B136CEE2DD54}" type="presParOf" srcId="{93306F10-FE74-4DA5-82E2-3B120626D3CB}" destId="{A75AD0CD-5128-4F75-B90E-36769097C88A}" srcOrd="2" destOrd="0" presId="urn:microsoft.com/office/officeart/2018/5/layout/IconCircleLabelList"/>
    <dgm:cxn modelId="{A9BA06D8-C0BA-4F69-BA9C-BB8919D4F29C}" type="presParOf" srcId="{93306F10-FE74-4DA5-82E2-3B120626D3CB}" destId="{DA034B41-804C-40BC-8532-5F37A399BFC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5A9632-4EB0-4862-92FF-00CF01BE220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5D3F0ED0-2EB6-453D-BE4B-4BBCD8987238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ro-RO" sz="1100" b="1" dirty="0"/>
            <a:t>Comparare cu structura ideală</a:t>
          </a:r>
          <a:endParaRPr lang="ro-RO" sz="1100" u="none" dirty="0"/>
        </a:p>
        <a:p>
          <a:pPr>
            <a:lnSpc>
              <a:spcPct val="100000"/>
            </a:lnSpc>
            <a:defRPr cap="all"/>
          </a:pPr>
          <a:r>
            <a:rPr lang="en-US" sz="1100" u="none" dirty="0" err="1"/>
            <a:t>Aplicația</a:t>
          </a:r>
          <a:r>
            <a:rPr lang="en-US" sz="1100" u="none" dirty="0"/>
            <a:t> </a:t>
          </a:r>
          <a:r>
            <a:rPr lang="en-US" sz="1100" u="none" dirty="0" err="1"/>
            <a:t>calculează</a:t>
          </a:r>
          <a:r>
            <a:rPr lang="en-US" sz="1100" u="none" dirty="0"/>
            <a:t> </a:t>
          </a:r>
          <a:r>
            <a:rPr lang="en-US" sz="1100" u="none" dirty="0" err="1"/>
            <a:t>și</a:t>
          </a:r>
          <a:r>
            <a:rPr lang="en-US" sz="1100" u="none" dirty="0"/>
            <a:t> </a:t>
          </a:r>
          <a:r>
            <a:rPr lang="en-US" sz="1100" u="none" dirty="0" err="1"/>
            <a:t>analizează</a:t>
          </a:r>
          <a:r>
            <a:rPr lang="en-US" sz="1100" u="none" dirty="0"/>
            <a:t> o </a:t>
          </a:r>
          <a:r>
            <a:rPr lang="en-US" sz="1100" u="none" dirty="0" err="1"/>
            <a:t>structură</a:t>
          </a:r>
          <a:r>
            <a:rPr lang="en-US" sz="1100" u="none" dirty="0"/>
            <a:t> "</a:t>
          </a:r>
          <a:r>
            <a:rPr lang="en-US" sz="1100" u="none" dirty="0" err="1"/>
            <a:t>ideală</a:t>
          </a:r>
          <a:r>
            <a:rPr lang="en-US" sz="1100" u="none" dirty="0"/>
            <a:t>" </a:t>
          </a:r>
          <a:r>
            <a:rPr lang="en-US" sz="1100" u="none" dirty="0" err="1"/>
            <a:t>pentru</a:t>
          </a:r>
          <a:r>
            <a:rPr lang="en-US" sz="1100" u="none" dirty="0"/>
            <a:t> a </a:t>
          </a:r>
          <a:r>
            <a:rPr lang="en-US" sz="1100" u="none" dirty="0" err="1"/>
            <a:t>oferi</a:t>
          </a:r>
          <a:r>
            <a:rPr lang="en-US" sz="1100" u="none" dirty="0"/>
            <a:t> un </a:t>
          </a:r>
          <a:r>
            <a:rPr lang="en-US" sz="1100" u="none" dirty="0" err="1"/>
            <a:t>punct</a:t>
          </a:r>
          <a:r>
            <a:rPr lang="en-US" sz="1100" u="none" dirty="0"/>
            <a:t> de </a:t>
          </a:r>
          <a:r>
            <a:rPr lang="en-US" sz="1100" u="none" dirty="0" err="1"/>
            <a:t>referință</a:t>
          </a:r>
          <a:r>
            <a:rPr lang="en-US" sz="1100" u="none" dirty="0"/>
            <a:t>.</a:t>
          </a:r>
        </a:p>
      </dgm:t>
    </dgm:pt>
    <dgm:pt modelId="{D6F3F8CC-AE84-4149-B520-1874B1B79F46}" type="parTrans" cxnId="{DC7A4FA1-590E-402E-B3C9-432D9D9BC84E}">
      <dgm:prSet/>
      <dgm:spPr/>
      <dgm:t>
        <a:bodyPr/>
        <a:lstStyle/>
        <a:p>
          <a:endParaRPr lang="en-US"/>
        </a:p>
      </dgm:t>
    </dgm:pt>
    <dgm:pt modelId="{2E2BF50E-B394-4636-BF63-257039995E33}" type="sibTrans" cxnId="{DC7A4FA1-590E-402E-B3C9-432D9D9BC84E}">
      <dgm:prSet/>
      <dgm:spPr/>
      <dgm:t>
        <a:bodyPr/>
        <a:lstStyle/>
        <a:p>
          <a:endParaRPr lang="en-US"/>
        </a:p>
      </dgm:t>
    </dgm:pt>
    <dgm:pt modelId="{00C4C7D7-43FB-4C62-B653-0BAA02E17855}">
      <dgm:prSet phldrT="[Text]"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ro-RO" sz="1100" b="1" dirty="0"/>
            <a:t>Determinarea fN și MNV</a:t>
          </a:r>
          <a:endParaRPr lang="ro-RO" sz="1100" u="none" dirty="0"/>
        </a:p>
        <a:p>
          <a:pPr algn="ctr">
            <a:lnSpc>
              <a:spcPct val="100000"/>
            </a:lnSpc>
            <a:defRPr cap="all"/>
          </a:pPr>
          <a:r>
            <a:rPr lang="en-US" sz="1100" u="none" dirty="0"/>
            <a:t>Pe </a:t>
          </a:r>
          <a:r>
            <a:rPr lang="en-US" sz="1100" u="none" dirty="0" err="1"/>
            <a:t>baza</a:t>
          </a:r>
          <a:r>
            <a:rPr lang="en-US" sz="1100" u="none" dirty="0"/>
            <a:t> </a:t>
          </a:r>
          <a:r>
            <a:rPr lang="en-US" sz="1100" u="none" dirty="0" err="1"/>
            <a:t>valorii</a:t>
          </a:r>
          <a:r>
            <a:rPr lang="en-US" sz="1100" u="none" dirty="0"/>
            <a:t> </a:t>
          </a:r>
          <a:r>
            <a:rPr lang="en-US" sz="1100" u="none" dirty="0" err="1"/>
            <a:t>proprii</a:t>
          </a:r>
          <a:r>
            <a:rPr lang="en-US" sz="1100" u="none" dirty="0"/>
            <a:t> calculate, </a:t>
          </a:r>
          <a:r>
            <a:rPr lang="en-US" sz="1100" u="none" dirty="0" err="1"/>
            <a:t>aplicația</a:t>
          </a:r>
          <a:r>
            <a:rPr lang="en-US" sz="1100" u="none" dirty="0"/>
            <a:t> </a:t>
          </a:r>
          <a:r>
            <a:rPr lang="en-US" sz="1100" u="none" dirty="0" err="1"/>
            <a:t>estimează</a:t>
          </a:r>
          <a:r>
            <a:rPr lang="en-US" sz="1100" u="none" dirty="0"/>
            <a:t> o </a:t>
          </a:r>
          <a:r>
            <a:rPr lang="en-US" sz="1100" u="none" dirty="0" err="1"/>
            <a:t>gamă</a:t>
          </a:r>
          <a:r>
            <a:rPr lang="en-US" sz="1100" u="none" dirty="0"/>
            <a:t> </a:t>
          </a:r>
          <a:r>
            <a:rPr lang="en-US" sz="1100" u="none" dirty="0" err="1"/>
            <a:t>pentru</a:t>
          </a:r>
          <a:r>
            <a:rPr lang="en-US" sz="1100" u="none" dirty="0"/>
            <a:t> </a:t>
          </a:r>
          <a:r>
            <a:rPr lang="en-US" sz="1100" u="none" dirty="0" err="1"/>
            <a:t>frecvența</a:t>
          </a:r>
          <a:r>
            <a:rPr lang="en-US" sz="1100" u="none" dirty="0"/>
            <a:t> </a:t>
          </a:r>
          <a:r>
            <a:rPr lang="en-US" sz="1100" u="none" dirty="0" err="1"/>
            <a:t>naturală</a:t>
          </a:r>
          <a:r>
            <a:rPr lang="en-US" sz="1100" u="none" dirty="0"/>
            <a:t> de </a:t>
          </a:r>
          <a:r>
            <a:rPr lang="en-US" sz="1100" u="none" dirty="0" err="1"/>
            <a:t>vibrație</a:t>
          </a:r>
          <a:r>
            <a:rPr lang="en-US" sz="1100" u="none" dirty="0"/>
            <a:t> a </a:t>
          </a:r>
          <a:r>
            <a:rPr lang="en-US" sz="1100" u="none" dirty="0" err="1"/>
            <a:t>clădirii</a:t>
          </a:r>
          <a:r>
            <a:rPr lang="ro-RO" sz="1100" u="none" dirty="0"/>
            <a:t> și oferă date despte modurile naturale de vibrație ale acesteia</a:t>
          </a:r>
          <a:br>
            <a:rPr lang="en-US" sz="1100" dirty="0"/>
          </a:br>
          <a:endParaRPr lang="en-US" sz="1100" b="1" u="none" dirty="0"/>
        </a:p>
      </dgm:t>
    </dgm:pt>
    <dgm:pt modelId="{D3913AE7-4A70-4B94-8990-85FA8AA36E6B}" type="parTrans" cxnId="{6013628C-81BE-42D0-96B9-999F0382D570}">
      <dgm:prSet/>
      <dgm:spPr/>
      <dgm:t>
        <a:bodyPr/>
        <a:lstStyle/>
        <a:p>
          <a:endParaRPr lang="en-US"/>
        </a:p>
      </dgm:t>
    </dgm:pt>
    <dgm:pt modelId="{26407BAA-24CA-40B6-A34E-07DAAD20ECB5}" type="sibTrans" cxnId="{6013628C-81BE-42D0-96B9-999F0382D570}">
      <dgm:prSet/>
      <dgm:spPr/>
      <dgm:t>
        <a:bodyPr/>
        <a:lstStyle/>
        <a:p>
          <a:endParaRPr lang="en-US"/>
        </a:p>
      </dgm:t>
    </dgm:pt>
    <dgm:pt modelId="{BE3AF4B6-F5EC-44DF-9BDC-CB79D95FB3F4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endParaRPr lang="en-US" sz="1100" b="1" u="none" dirty="0"/>
        </a:p>
      </dgm:t>
    </dgm:pt>
    <dgm:pt modelId="{5DC69E6B-E902-4549-ACA2-C87487FCD048}" type="parTrans" cxnId="{8059B95D-5238-487F-9EF9-DC508342BA71}">
      <dgm:prSet/>
      <dgm:spPr/>
      <dgm:t>
        <a:bodyPr/>
        <a:lstStyle/>
        <a:p>
          <a:endParaRPr lang="en-US"/>
        </a:p>
      </dgm:t>
    </dgm:pt>
    <dgm:pt modelId="{3B148F1D-FDFC-4CDA-B894-16E41EDC0348}" type="sibTrans" cxnId="{8059B95D-5238-487F-9EF9-DC508342BA71}">
      <dgm:prSet/>
      <dgm:spPr/>
      <dgm:t>
        <a:bodyPr/>
        <a:lstStyle/>
        <a:p>
          <a:endParaRPr lang="en-US"/>
        </a:p>
      </dgm:t>
    </dgm:pt>
    <dgm:pt modelId="{EF6FFCA1-3D25-4658-967F-B895D932701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endParaRPr lang="en-US" sz="1100" b="1" u="none" dirty="0"/>
        </a:p>
      </dgm:t>
    </dgm:pt>
    <dgm:pt modelId="{5463E63E-7ED3-4C6A-9F43-49C1DD0B4807}" type="parTrans" cxnId="{90BCB63C-3801-42F8-95D3-DD4B5F2B41C5}">
      <dgm:prSet/>
      <dgm:spPr/>
      <dgm:t>
        <a:bodyPr/>
        <a:lstStyle/>
        <a:p>
          <a:endParaRPr lang="en-US"/>
        </a:p>
      </dgm:t>
    </dgm:pt>
    <dgm:pt modelId="{E6375AF5-9EC6-4D1D-B8A4-9D5884BE1BD9}" type="sibTrans" cxnId="{90BCB63C-3801-42F8-95D3-DD4B5F2B41C5}">
      <dgm:prSet/>
      <dgm:spPr/>
      <dgm:t>
        <a:bodyPr/>
        <a:lstStyle/>
        <a:p>
          <a:endParaRPr lang="en-US"/>
        </a:p>
      </dgm:t>
    </dgm:pt>
    <dgm:pt modelId="{DC514795-0CBC-4D5C-BE7D-64CF089B504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ro-RO" b="1" dirty="0"/>
            <a:t>Aplicarea</a:t>
          </a:r>
          <a:r>
            <a:rPr lang="ro-RO" b="1" baseline="0" dirty="0"/>
            <a:t> MP și MPI</a:t>
          </a:r>
        </a:p>
        <a:p>
          <a:pPr>
            <a:lnSpc>
              <a:spcPct val="100000"/>
            </a:lnSpc>
            <a:defRPr cap="all"/>
          </a:pPr>
          <a:r>
            <a:rPr lang="en-US" u="none" dirty="0" err="1"/>
            <a:t>Metoda</a:t>
          </a:r>
          <a:r>
            <a:rPr lang="en-US" u="none" dirty="0"/>
            <a:t> </a:t>
          </a:r>
          <a:r>
            <a:rPr lang="en-US" u="none" dirty="0" err="1"/>
            <a:t>Puterii</a:t>
          </a:r>
          <a:r>
            <a:rPr lang="ro-RO" u="none" dirty="0"/>
            <a:t> și Metoda puterii inverse sunt</a:t>
          </a:r>
          <a:r>
            <a:rPr lang="en-US" u="none" dirty="0"/>
            <a:t> </a:t>
          </a:r>
          <a:r>
            <a:rPr lang="en-US" u="none" dirty="0" err="1"/>
            <a:t>utilizat</a:t>
          </a:r>
          <a:r>
            <a:rPr lang="ro-RO" u="none" dirty="0"/>
            <a:t>e</a:t>
          </a:r>
          <a:r>
            <a:rPr lang="en-US" u="none" dirty="0"/>
            <a:t> </a:t>
          </a:r>
          <a:r>
            <a:rPr lang="en-US" u="none" dirty="0" err="1"/>
            <a:t>pentru</a:t>
          </a:r>
          <a:r>
            <a:rPr lang="en-US" u="none" dirty="0"/>
            <a:t> a </a:t>
          </a:r>
          <a:r>
            <a:rPr lang="en-US" u="none" dirty="0" err="1"/>
            <a:t>găsi</a:t>
          </a:r>
          <a:r>
            <a:rPr lang="en-US" u="none" dirty="0"/>
            <a:t> </a:t>
          </a:r>
          <a:r>
            <a:rPr lang="en-US" u="none" dirty="0" err="1"/>
            <a:t>valoarea</a:t>
          </a:r>
          <a:r>
            <a:rPr lang="en-US" u="none" dirty="0"/>
            <a:t> </a:t>
          </a:r>
          <a:r>
            <a:rPr lang="en-US" u="none" dirty="0" err="1"/>
            <a:t>proprie</a:t>
          </a:r>
          <a:r>
            <a:rPr lang="en-US" u="none" dirty="0"/>
            <a:t> </a:t>
          </a:r>
          <a:r>
            <a:rPr lang="en-US" u="none" dirty="0" err="1"/>
            <a:t>dominantă</a:t>
          </a:r>
          <a:r>
            <a:rPr lang="en-US" u="none" dirty="0"/>
            <a:t> </a:t>
          </a:r>
          <a:r>
            <a:rPr lang="en-US" u="none" dirty="0" err="1"/>
            <a:t>și</a:t>
          </a:r>
          <a:r>
            <a:rPr lang="en-US" u="none" dirty="0"/>
            <a:t> </a:t>
          </a:r>
          <a:r>
            <a:rPr lang="en-US" u="none" dirty="0" err="1"/>
            <a:t>vectorul</a:t>
          </a:r>
          <a:r>
            <a:rPr lang="en-US" u="none" dirty="0"/>
            <a:t> </a:t>
          </a:r>
          <a:r>
            <a:rPr lang="en-US" u="none" dirty="0" err="1"/>
            <a:t>propriu</a:t>
          </a:r>
          <a:r>
            <a:rPr lang="en-US" u="none" dirty="0"/>
            <a:t> </a:t>
          </a:r>
          <a:r>
            <a:rPr lang="en-US" u="none" dirty="0" err="1"/>
            <a:t>asociat</a:t>
          </a:r>
          <a:r>
            <a:rPr lang="ro-RO" u="none" dirty="0"/>
            <a:t> acesteia, dar și pentru a analiza care metodă este mai eficientă</a:t>
          </a:r>
          <a:endParaRPr lang="en-US" b="1" u="none" dirty="0"/>
        </a:p>
      </dgm:t>
    </dgm:pt>
    <dgm:pt modelId="{664854A8-BE88-4D7E-907D-88F14D2F4DFC}" type="parTrans" cxnId="{88CB4A11-56FD-4F2C-9C91-BC85ECD71BDE}">
      <dgm:prSet/>
      <dgm:spPr/>
      <dgm:t>
        <a:bodyPr/>
        <a:lstStyle/>
        <a:p>
          <a:endParaRPr lang="en-US"/>
        </a:p>
      </dgm:t>
    </dgm:pt>
    <dgm:pt modelId="{7CE8E96C-75B3-48FB-A3E0-520A92A80E99}" type="sibTrans" cxnId="{88CB4A11-56FD-4F2C-9C91-BC85ECD71BDE}">
      <dgm:prSet/>
      <dgm:spPr/>
      <dgm:t>
        <a:bodyPr/>
        <a:lstStyle/>
        <a:p>
          <a:endParaRPr lang="en-US"/>
        </a:p>
      </dgm:t>
    </dgm:pt>
    <dgm:pt modelId="{8113D328-D741-4546-88EE-270C594CD2B6}" type="pres">
      <dgm:prSet presAssocID="{D75A9632-4EB0-4862-92FF-00CF01BE2205}" presName="root" presStyleCnt="0">
        <dgm:presLayoutVars>
          <dgm:dir/>
          <dgm:resizeHandles val="exact"/>
        </dgm:presLayoutVars>
      </dgm:prSet>
      <dgm:spPr/>
    </dgm:pt>
    <dgm:pt modelId="{913FCFA9-E236-460B-9323-77A748DA63FA}" type="pres">
      <dgm:prSet presAssocID="{5D3F0ED0-2EB6-453D-BE4B-4BBCD8987238}" presName="compNode" presStyleCnt="0"/>
      <dgm:spPr/>
    </dgm:pt>
    <dgm:pt modelId="{5CEC2045-19E5-4586-8A82-0ED5BA73E61C}" type="pres">
      <dgm:prSet presAssocID="{5D3F0ED0-2EB6-453D-BE4B-4BBCD8987238}" presName="iconBgRect" presStyleLbl="bgShp" presStyleIdx="0" presStyleCnt="5" custLinFactX="100000" custLinFactY="-65938" custLinFactNeighborX="102515" custLinFactNeighborY="-100000"/>
      <dgm:spPr/>
    </dgm:pt>
    <dgm:pt modelId="{AE752F1E-D28D-45DC-8754-597002C8C39B}" type="pres">
      <dgm:prSet presAssocID="{5D3F0ED0-2EB6-453D-BE4B-4BBCD8987238}" presName="iconRect" presStyleLbl="node1" presStyleIdx="0" presStyleCnt="5" custLinFactX="152954" custLinFactY="-100000" custLinFactNeighborX="200000" custLinFactNeighborY="-19441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917D6720-883B-4B00-981C-9A29F036F4D1}" type="pres">
      <dgm:prSet presAssocID="{5D3F0ED0-2EB6-453D-BE4B-4BBCD8987238}" presName="spaceRect" presStyleCnt="0"/>
      <dgm:spPr/>
    </dgm:pt>
    <dgm:pt modelId="{0B6BA5DE-E17F-4226-899C-67B474FE383C}" type="pres">
      <dgm:prSet presAssocID="{5D3F0ED0-2EB6-453D-BE4B-4BBCD8987238}" presName="textRect" presStyleLbl="revTx" presStyleIdx="0" presStyleCnt="5" custLinFactX="23534" custLinFactY="-17916" custLinFactNeighborX="100000" custLinFactNeighborY="-100000">
        <dgm:presLayoutVars>
          <dgm:chMax val="1"/>
          <dgm:chPref val="1"/>
        </dgm:presLayoutVars>
      </dgm:prSet>
      <dgm:spPr/>
    </dgm:pt>
    <dgm:pt modelId="{EE2788FC-712A-428D-8CA5-41AC46958FD3}" type="pres">
      <dgm:prSet presAssocID="{2E2BF50E-B394-4636-BF63-257039995E33}" presName="sibTrans" presStyleCnt="0"/>
      <dgm:spPr/>
    </dgm:pt>
    <dgm:pt modelId="{D6DBCA18-2696-4B56-A4FE-B5BD7EC6131C}" type="pres">
      <dgm:prSet presAssocID="{00C4C7D7-43FB-4C62-B653-0BAA02E17855}" presName="compNode" presStyleCnt="0"/>
      <dgm:spPr/>
    </dgm:pt>
    <dgm:pt modelId="{64207C47-3A14-45CE-AEBB-950AA7CB587D}" type="pres">
      <dgm:prSet presAssocID="{00C4C7D7-43FB-4C62-B653-0BAA02E17855}" presName="iconBgRect" presStyleLbl="bgShp" presStyleIdx="1" presStyleCnt="5" custLinFactX="100000" custLinFactY="-70477" custLinFactNeighborX="109366" custLinFactNeighborY="-100000"/>
      <dgm:spPr/>
    </dgm:pt>
    <dgm:pt modelId="{DD1D6C1E-CBFF-474F-8D9C-E7009CFCAC74}" type="pres">
      <dgm:prSet presAssocID="{00C4C7D7-43FB-4C62-B653-0BAA02E17855}" presName="iconRect" presStyleLbl="node1" presStyleIdx="1" presStyleCnt="5" custLinFactX="166369" custLinFactY="-100000" custLinFactNeighborX="200000" custLinFactNeighborY="-19441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ld"/>
        </a:ext>
      </dgm:extLst>
    </dgm:pt>
    <dgm:pt modelId="{BDABE61C-80C0-4F1C-8D92-6CBC4FD7D160}" type="pres">
      <dgm:prSet presAssocID="{00C4C7D7-43FB-4C62-B653-0BAA02E17855}" presName="spaceRect" presStyleCnt="0"/>
      <dgm:spPr/>
    </dgm:pt>
    <dgm:pt modelId="{9A6D43D9-B46C-4A8E-8FA0-7728BC4D62CD}" type="pres">
      <dgm:prSet presAssocID="{00C4C7D7-43FB-4C62-B653-0BAA02E17855}" presName="textRect" presStyleLbl="revTx" presStyleIdx="1" presStyleCnt="5" custLinFactX="24800" custLinFactY="-16497" custLinFactNeighborX="100000" custLinFactNeighborY="-100000">
        <dgm:presLayoutVars>
          <dgm:chMax val="1"/>
          <dgm:chPref val="1"/>
        </dgm:presLayoutVars>
      </dgm:prSet>
      <dgm:spPr/>
    </dgm:pt>
    <dgm:pt modelId="{3E7BD38E-9180-4737-B221-F6C5581EC0AC}" type="pres">
      <dgm:prSet presAssocID="{26407BAA-24CA-40B6-A34E-07DAAD20ECB5}" presName="sibTrans" presStyleCnt="0"/>
      <dgm:spPr/>
    </dgm:pt>
    <dgm:pt modelId="{63F93E96-1801-4AD9-B896-6FF6EE228279}" type="pres">
      <dgm:prSet presAssocID="{BE3AF4B6-F5EC-44DF-9BDC-CB79D95FB3F4}" presName="compNode" presStyleCnt="0"/>
      <dgm:spPr/>
    </dgm:pt>
    <dgm:pt modelId="{41A1C510-2DCF-44FA-87F3-8423FF19B3AE}" type="pres">
      <dgm:prSet presAssocID="{BE3AF4B6-F5EC-44DF-9BDC-CB79D95FB3F4}" presName="iconBgRect" presStyleLbl="bgShp" presStyleIdx="2" presStyleCnt="5" custFlipVert="0" custFlipHor="1" custScaleX="29874" custScaleY="49249" custLinFactX="71941" custLinFactNeighborX="100000" custLinFactNeighborY="-64592"/>
      <dgm:spPr>
        <a:solidFill>
          <a:schemeClr val="bg1"/>
        </a:solidFill>
      </dgm:spPr>
    </dgm:pt>
    <dgm:pt modelId="{E15247F8-AB47-4E92-BDC5-412B72189390}" type="pres">
      <dgm:prSet presAssocID="{BE3AF4B6-F5EC-44DF-9BDC-CB79D95FB3F4}" presName="iconRect" presStyleLbl="node1" presStyleIdx="2" presStyleCnt="5" custLinFactX="182118" custLinFactY="-95023" custLinFactNeighborX="200000" custLinFactNeighborY="-100000"/>
      <dgm:spPr>
        <a:solidFill>
          <a:schemeClr val="bg1"/>
        </a:solidFill>
        <a:ln>
          <a:noFill/>
        </a:ln>
      </dgm:spPr>
      <dgm:extLst/>
    </dgm:pt>
    <dgm:pt modelId="{6921A4A6-2E31-4E00-87B8-F9FF92E32385}" type="pres">
      <dgm:prSet presAssocID="{BE3AF4B6-F5EC-44DF-9BDC-CB79D95FB3F4}" presName="spaceRect" presStyleCnt="0"/>
      <dgm:spPr/>
    </dgm:pt>
    <dgm:pt modelId="{C0AFD7ED-7EA4-4F7B-9F57-8E3622F21CDA}" type="pres">
      <dgm:prSet presAssocID="{BE3AF4B6-F5EC-44DF-9BDC-CB79D95FB3F4}" presName="textRect" presStyleLbl="revTx" presStyleIdx="2" presStyleCnt="5">
        <dgm:presLayoutVars>
          <dgm:chMax val="1"/>
          <dgm:chPref val="1"/>
        </dgm:presLayoutVars>
      </dgm:prSet>
      <dgm:spPr/>
    </dgm:pt>
    <dgm:pt modelId="{62B7CE7A-407F-483F-ABFD-4DF45E5F4F78}" type="pres">
      <dgm:prSet presAssocID="{3B148F1D-FDFC-4CDA-B894-16E41EDC0348}" presName="sibTrans" presStyleCnt="0"/>
      <dgm:spPr/>
    </dgm:pt>
    <dgm:pt modelId="{AC3D637E-0450-45CF-AB37-461FFAE20009}" type="pres">
      <dgm:prSet presAssocID="{EF6FFCA1-3D25-4658-967F-B895D9327012}" presName="compNode" presStyleCnt="0"/>
      <dgm:spPr/>
    </dgm:pt>
    <dgm:pt modelId="{B9DB6CFB-0AED-435C-A7FE-AE7B76C34358}" type="pres">
      <dgm:prSet presAssocID="{EF6FFCA1-3D25-4658-967F-B895D9327012}" presName="iconBgRect" presStyleLbl="bgShp" presStyleIdx="3" presStyleCnt="5" custFlipVert="0" custFlipHor="0" custScaleX="45764" custScaleY="40510" custLinFactY="-78981" custLinFactNeighborX="-50946" custLinFactNeighborY="-100000"/>
      <dgm:spPr>
        <a:solidFill>
          <a:schemeClr val="bg1"/>
        </a:solidFill>
      </dgm:spPr>
    </dgm:pt>
    <dgm:pt modelId="{917C0D3E-AF65-4861-9320-C87F34685010}" type="pres">
      <dgm:prSet presAssocID="{EF6FFCA1-3D25-4658-967F-B895D9327012}" presName="iconRect" presStyleLbl="node1" presStyleIdx="3" presStyleCnt="5" custLinFactY="-137722" custLinFactNeighborX="49152" custLinFactNeighborY="-200000"/>
      <dgm:spPr>
        <a:solidFill>
          <a:schemeClr val="bg1"/>
        </a:solid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212807A-06A5-4791-82D8-CE16490D7641}" type="pres">
      <dgm:prSet presAssocID="{EF6FFCA1-3D25-4658-967F-B895D9327012}" presName="spaceRect" presStyleCnt="0"/>
      <dgm:spPr/>
    </dgm:pt>
    <dgm:pt modelId="{69011DD2-4ABE-4856-AF3A-0D6A17491EE6}" type="pres">
      <dgm:prSet presAssocID="{EF6FFCA1-3D25-4658-967F-B895D9327012}" presName="textRect" presStyleLbl="revTx" presStyleIdx="3" presStyleCnt="5">
        <dgm:presLayoutVars>
          <dgm:chMax val="1"/>
          <dgm:chPref val="1"/>
        </dgm:presLayoutVars>
      </dgm:prSet>
      <dgm:spPr/>
    </dgm:pt>
    <dgm:pt modelId="{D4433955-CB3D-4534-AB2B-7A65B06A19EA}" type="pres">
      <dgm:prSet presAssocID="{E6375AF5-9EC6-4D1D-B8A4-9D5884BE1BD9}" presName="sibTrans" presStyleCnt="0"/>
      <dgm:spPr/>
    </dgm:pt>
    <dgm:pt modelId="{9542120B-2A65-4343-8F4E-27E92B88D100}" type="pres">
      <dgm:prSet presAssocID="{DC514795-0CBC-4D5C-BE7D-64CF089B504C}" presName="compNode" presStyleCnt="0"/>
      <dgm:spPr/>
    </dgm:pt>
    <dgm:pt modelId="{A458E9CC-1444-45FD-AA97-E3EFAEF981C8}" type="pres">
      <dgm:prSet presAssocID="{DC514795-0CBC-4D5C-BE7D-64CF089B504C}" presName="iconBgRect" presStyleLbl="bgShp" presStyleIdx="4" presStyleCnt="5" custLinFactX="-349766" custLinFactY="-24345" custLinFactNeighborX="-400000" custLinFactNeighborY="-100000"/>
      <dgm:spPr/>
    </dgm:pt>
    <dgm:pt modelId="{BA4C8347-9EAD-42C8-A2B5-447695DDFAD1}" type="pres">
      <dgm:prSet presAssocID="{DC514795-0CBC-4D5C-BE7D-64CF089B504C}" presName="iconRect" presStyleLbl="node1" presStyleIdx="4" presStyleCnt="5" custLinFactX="-602354" custLinFactY="-100000" custLinFactNeighborX="-700000" custLinFactNeighborY="-12186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F442BE0-5E1D-4222-B6DE-ADB7E845C32B}" type="pres">
      <dgm:prSet presAssocID="{DC514795-0CBC-4D5C-BE7D-64CF089B504C}" presName="spaceRect" presStyleCnt="0"/>
      <dgm:spPr/>
    </dgm:pt>
    <dgm:pt modelId="{149F40F0-4B0B-4C4B-99C2-01D8206A331D}" type="pres">
      <dgm:prSet presAssocID="{DC514795-0CBC-4D5C-BE7D-64CF089B504C}" presName="textRect" presStyleLbl="revTx" presStyleIdx="4" presStyleCnt="5" custScaleY="203164" custLinFactX="-200000" custLinFactNeighborX="-255281" custLinFactNeighborY="-39307">
        <dgm:presLayoutVars>
          <dgm:chMax val="1"/>
          <dgm:chPref val="1"/>
        </dgm:presLayoutVars>
      </dgm:prSet>
      <dgm:spPr/>
    </dgm:pt>
  </dgm:ptLst>
  <dgm:cxnLst>
    <dgm:cxn modelId="{88CB4A11-56FD-4F2C-9C91-BC85ECD71BDE}" srcId="{D75A9632-4EB0-4862-92FF-00CF01BE2205}" destId="{DC514795-0CBC-4D5C-BE7D-64CF089B504C}" srcOrd="4" destOrd="0" parTransId="{664854A8-BE88-4D7E-907D-88F14D2F4DFC}" sibTransId="{7CE8E96C-75B3-48FB-A3E0-520A92A80E99}"/>
    <dgm:cxn modelId="{D0ACC338-D34E-44DB-B0C0-C03DE22E9A8B}" type="presOf" srcId="{D75A9632-4EB0-4862-92FF-00CF01BE2205}" destId="{8113D328-D741-4546-88EE-270C594CD2B6}" srcOrd="0" destOrd="0" presId="urn:microsoft.com/office/officeart/2018/5/layout/IconCircleLabelList"/>
    <dgm:cxn modelId="{90BCB63C-3801-42F8-95D3-DD4B5F2B41C5}" srcId="{D75A9632-4EB0-4862-92FF-00CF01BE2205}" destId="{EF6FFCA1-3D25-4658-967F-B895D9327012}" srcOrd="3" destOrd="0" parTransId="{5463E63E-7ED3-4C6A-9F43-49C1DD0B4807}" sibTransId="{E6375AF5-9EC6-4D1D-B8A4-9D5884BE1BD9}"/>
    <dgm:cxn modelId="{8059B95D-5238-487F-9EF9-DC508342BA71}" srcId="{D75A9632-4EB0-4862-92FF-00CF01BE2205}" destId="{BE3AF4B6-F5EC-44DF-9BDC-CB79D95FB3F4}" srcOrd="2" destOrd="0" parTransId="{5DC69E6B-E902-4549-ACA2-C87487FCD048}" sibTransId="{3B148F1D-FDFC-4CDA-B894-16E41EDC0348}"/>
    <dgm:cxn modelId="{9647818B-2AFE-474D-AB1E-4F24D175DE5E}" type="presOf" srcId="{EF6FFCA1-3D25-4658-967F-B895D9327012}" destId="{69011DD2-4ABE-4856-AF3A-0D6A17491EE6}" srcOrd="0" destOrd="0" presId="urn:microsoft.com/office/officeart/2018/5/layout/IconCircleLabelList"/>
    <dgm:cxn modelId="{6013628C-81BE-42D0-96B9-999F0382D570}" srcId="{D75A9632-4EB0-4862-92FF-00CF01BE2205}" destId="{00C4C7D7-43FB-4C62-B653-0BAA02E17855}" srcOrd="1" destOrd="0" parTransId="{D3913AE7-4A70-4B94-8990-85FA8AA36E6B}" sibTransId="{26407BAA-24CA-40B6-A34E-07DAAD20ECB5}"/>
    <dgm:cxn modelId="{DC7A4FA1-590E-402E-B3C9-432D9D9BC84E}" srcId="{D75A9632-4EB0-4862-92FF-00CF01BE2205}" destId="{5D3F0ED0-2EB6-453D-BE4B-4BBCD8987238}" srcOrd="0" destOrd="0" parTransId="{D6F3F8CC-AE84-4149-B520-1874B1B79F46}" sibTransId="{2E2BF50E-B394-4636-BF63-257039995E33}"/>
    <dgm:cxn modelId="{7FFBBFB8-C08D-491E-8E33-6385F6FED0E1}" type="presOf" srcId="{DC514795-0CBC-4D5C-BE7D-64CF089B504C}" destId="{149F40F0-4B0B-4C4B-99C2-01D8206A331D}" srcOrd="0" destOrd="0" presId="urn:microsoft.com/office/officeart/2018/5/layout/IconCircleLabelList"/>
    <dgm:cxn modelId="{4021B1CA-1CAA-490C-847E-7F8BC81ED16E}" type="presOf" srcId="{5D3F0ED0-2EB6-453D-BE4B-4BBCD8987238}" destId="{0B6BA5DE-E17F-4226-899C-67B474FE383C}" srcOrd="0" destOrd="0" presId="urn:microsoft.com/office/officeart/2018/5/layout/IconCircleLabelList"/>
    <dgm:cxn modelId="{BADB28D8-F92E-4EEE-BCC3-74945763BCFD}" type="presOf" srcId="{BE3AF4B6-F5EC-44DF-9BDC-CB79D95FB3F4}" destId="{C0AFD7ED-7EA4-4F7B-9F57-8E3622F21CDA}" srcOrd="0" destOrd="0" presId="urn:microsoft.com/office/officeart/2018/5/layout/IconCircleLabelList"/>
    <dgm:cxn modelId="{66708CE2-9EFF-43B2-BC5C-8CB49923FB20}" type="presOf" srcId="{00C4C7D7-43FB-4C62-B653-0BAA02E17855}" destId="{9A6D43D9-B46C-4A8E-8FA0-7728BC4D62CD}" srcOrd="0" destOrd="0" presId="urn:microsoft.com/office/officeart/2018/5/layout/IconCircleLabelList"/>
    <dgm:cxn modelId="{7CF129E7-6629-483E-B315-D03090FF6F31}" type="presParOf" srcId="{8113D328-D741-4546-88EE-270C594CD2B6}" destId="{913FCFA9-E236-460B-9323-77A748DA63FA}" srcOrd="0" destOrd="0" presId="urn:microsoft.com/office/officeart/2018/5/layout/IconCircleLabelList"/>
    <dgm:cxn modelId="{C893487F-8A41-441B-85D1-10B59AC7EFC2}" type="presParOf" srcId="{913FCFA9-E236-460B-9323-77A748DA63FA}" destId="{5CEC2045-19E5-4586-8A82-0ED5BA73E61C}" srcOrd="0" destOrd="0" presId="urn:microsoft.com/office/officeart/2018/5/layout/IconCircleLabelList"/>
    <dgm:cxn modelId="{9493DB11-8AC7-4994-8180-FEA32682E8A6}" type="presParOf" srcId="{913FCFA9-E236-460B-9323-77A748DA63FA}" destId="{AE752F1E-D28D-45DC-8754-597002C8C39B}" srcOrd="1" destOrd="0" presId="urn:microsoft.com/office/officeart/2018/5/layout/IconCircleLabelList"/>
    <dgm:cxn modelId="{C0B78EF1-BA5C-48D6-B7A8-0E419C5B83BB}" type="presParOf" srcId="{913FCFA9-E236-460B-9323-77A748DA63FA}" destId="{917D6720-883B-4B00-981C-9A29F036F4D1}" srcOrd="2" destOrd="0" presId="urn:microsoft.com/office/officeart/2018/5/layout/IconCircleLabelList"/>
    <dgm:cxn modelId="{95400945-5457-4F8D-B27B-8DAA221B8F76}" type="presParOf" srcId="{913FCFA9-E236-460B-9323-77A748DA63FA}" destId="{0B6BA5DE-E17F-4226-899C-67B474FE383C}" srcOrd="3" destOrd="0" presId="urn:microsoft.com/office/officeart/2018/5/layout/IconCircleLabelList"/>
    <dgm:cxn modelId="{2583B2E9-F83F-40E4-8125-FA35D7F89EBF}" type="presParOf" srcId="{8113D328-D741-4546-88EE-270C594CD2B6}" destId="{EE2788FC-712A-428D-8CA5-41AC46958FD3}" srcOrd="1" destOrd="0" presId="urn:microsoft.com/office/officeart/2018/5/layout/IconCircleLabelList"/>
    <dgm:cxn modelId="{A82C2822-6BC3-4221-9423-13255F3103ED}" type="presParOf" srcId="{8113D328-D741-4546-88EE-270C594CD2B6}" destId="{D6DBCA18-2696-4B56-A4FE-B5BD7EC6131C}" srcOrd="2" destOrd="0" presId="urn:microsoft.com/office/officeart/2018/5/layout/IconCircleLabelList"/>
    <dgm:cxn modelId="{986C60FF-8C76-4BF1-A3EA-2F6CF6D6DD27}" type="presParOf" srcId="{D6DBCA18-2696-4B56-A4FE-B5BD7EC6131C}" destId="{64207C47-3A14-45CE-AEBB-950AA7CB587D}" srcOrd="0" destOrd="0" presId="urn:microsoft.com/office/officeart/2018/5/layout/IconCircleLabelList"/>
    <dgm:cxn modelId="{16F34F05-D9BE-41AB-9B85-84F22C102E50}" type="presParOf" srcId="{D6DBCA18-2696-4B56-A4FE-B5BD7EC6131C}" destId="{DD1D6C1E-CBFF-474F-8D9C-E7009CFCAC74}" srcOrd="1" destOrd="0" presId="urn:microsoft.com/office/officeart/2018/5/layout/IconCircleLabelList"/>
    <dgm:cxn modelId="{FA4A0BFF-0F81-4ABF-A81E-0360A70CEEC2}" type="presParOf" srcId="{D6DBCA18-2696-4B56-A4FE-B5BD7EC6131C}" destId="{BDABE61C-80C0-4F1C-8D92-6CBC4FD7D160}" srcOrd="2" destOrd="0" presId="urn:microsoft.com/office/officeart/2018/5/layout/IconCircleLabelList"/>
    <dgm:cxn modelId="{BC5B2FC4-BD89-4A19-9550-6C188CBC13C2}" type="presParOf" srcId="{D6DBCA18-2696-4B56-A4FE-B5BD7EC6131C}" destId="{9A6D43D9-B46C-4A8E-8FA0-7728BC4D62CD}" srcOrd="3" destOrd="0" presId="urn:microsoft.com/office/officeart/2018/5/layout/IconCircleLabelList"/>
    <dgm:cxn modelId="{B6BDF174-470E-4421-8692-4400B1289ADC}" type="presParOf" srcId="{8113D328-D741-4546-88EE-270C594CD2B6}" destId="{3E7BD38E-9180-4737-B221-F6C5581EC0AC}" srcOrd="3" destOrd="0" presId="urn:microsoft.com/office/officeart/2018/5/layout/IconCircleLabelList"/>
    <dgm:cxn modelId="{2976A194-191F-4B16-99FF-652EAED42E5E}" type="presParOf" srcId="{8113D328-D741-4546-88EE-270C594CD2B6}" destId="{63F93E96-1801-4AD9-B896-6FF6EE228279}" srcOrd="4" destOrd="0" presId="urn:microsoft.com/office/officeart/2018/5/layout/IconCircleLabelList"/>
    <dgm:cxn modelId="{1A17D89A-CF17-4206-9DBF-64181ABF1582}" type="presParOf" srcId="{63F93E96-1801-4AD9-B896-6FF6EE228279}" destId="{41A1C510-2DCF-44FA-87F3-8423FF19B3AE}" srcOrd="0" destOrd="0" presId="urn:microsoft.com/office/officeart/2018/5/layout/IconCircleLabelList"/>
    <dgm:cxn modelId="{673FA7D1-B008-48ED-8464-57A36C5CCAFF}" type="presParOf" srcId="{63F93E96-1801-4AD9-B896-6FF6EE228279}" destId="{E15247F8-AB47-4E92-BDC5-412B72189390}" srcOrd="1" destOrd="0" presId="urn:microsoft.com/office/officeart/2018/5/layout/IconCircleLabelList"/>
    <dgm:cxn modelId="{2E706CD7-D43C-421C-883E-4D819944775C}" type="presParOf" srcId="{63F93E96-1801-4AD9-B896-6FF6EE228279}" destId="{6921A4A6-2E31-4E00-87B8-F9FF92E32385}" srcOrd="2" destOrd="0" presId="urn:microsoft.com/office/officeart/2018/5/layout/IconCircleLabelList"/>
    <dgm:cxn modelId="{A11A9E27-1293-46D7-84D8-B4B0F8679536}" type="presParOf" srcId="{63F93E96-1801-4AD9-B896-6FF6EE228279}" destId="{C0AFD7ED-7EA4-4F7B-9F57-8E3622F21CDA}" srcOrd="3" destOrd="0" presId="urn:microsoft.com/office/officeart/2018/5/layout/IconCircleLabelList"/>
    <dgm:cxn modelId="{7B974C54-8AE6-4159-88D8-BEAE606C115D}" type="presParOf" srcId="{8113D328-D741-4546-88EE-270C594CD2B6}" destId="{62B7CE7A-407F-483F-ABFD-4DF45E5F4F78}" srcOrd="5" destOrd="0" presId="urn:microsoft.com/office/officeart/2018/5/layout/IconCircleLabelList"/>
    <dgm:cxn modelId="{B38132CB-BB2D-49CF-92A6-B55D58B31014}" type="presParOf" srcId="{8113D328-D741-4546-88EE-270C594CD2B6}" destId="{AC3D637E-0450-45CF-AB37-461FFAE20009}" srcOrd="6" destOrd="0" presId="urn:microsoft.com/office/officeart/2018/5/layout/IconCircleLabelList"/>
    <dgm:cxn modelId="{190280AC-62E8-40D6-880B-117D6FBCFC80}" type="presParOf" srcId="{AC3D637E-0450-45CF-AB37-461FFAE20009}" destId="{B9DB6CFB-0AED-435C-A7FE-AE7B76C34358}" srcOrd="0" destOrd="0" presId="urn:microsoft.com/office/officeart/2018/5/layout/IconCircleLabelList"/>
    <dgm:cxn modelId="{899BF16A-C17A-48FF-B5CE-2653D15189D0}" type="presParOf" srcId="{AC3D637E-0450-45CF-AB37-461FFAE20009}" destId="{917C0D3E-AF65-4861-9320-C87F34685010}" srcOrd="1" destOrd="0" presId="urn:microsoft.com/office/officeart/2018/5/layout/IconCircleLabelList"/>
    <dgm:cxn modelId="{6FF7F883-CAAA-46A5-AFE7-6FD2E7E7F0C6}" type="presParOf" srcId="{AC3D637E-0450-45CF-AB37-461FFAE20009}" destId="{1212807A-06A5-4791-82D8-CE16490D7641}" srcOrd="2" destOrd="0" presId="urn:microsoft.com/office/officeart/2018/5/layout/IconCircleLabelList"/>
    <dgm:cxn modelId="{3CAF8332-2569-4550-A1DC-C4446313AB3E}" type="presParOf" srcId="{AC3D637E-0450-45CF-AB37-461FFAE20009}" destId="{69011DD2-4ABE-4856-AF3A-0D6A17491EE6}" srcOrd="3" destOrd="0" presId="urn:microsoft.com/office/officeart/2018/5/layout/IconCircleLabelList"/>
    <dgm:cxn modelId="{E0C02A90-DC47-48C1-99EE-D61FD3079F79}" type="presParOf" srcId="{8113D328-D741-4546-88EE-270C594CD2B6}" destId="{D4433955-CB3D-4534-AB2B-7A65B06A19EA}" srcOrd="7" destOrd="0" presId="urn:microsoft.com/office/officeart/2018/5/layout/IconCircleLabelList"/>
    <dgm:cxn modelId="{88F43BC0-DFAE-43B8-A20B-71D310D703AD}" type="presParOf" srcId="{8113D328-D741-4546-88EE-270C594CD2B6}" destId="{9542120B-2A65-4343-8F4E-27E92B88D100}" srcOrd="8" destOrd="0" presId="urn:microsoft.com/office/officeart/2018/5/layout/IconCircleLabelList"/>
    <dgm:cxn modelId="{916E6641-9937-41B1-9FD1-DBCCEF0FA435}" type="presParOf" srcId="{9542120B-2A65-4343-8F4E-27E92B88D100}" destId="{A458E9CC-1444-45FD-AA97-E3EFAEF981C8}" srcOrd="0" destOrd="0" presId="urn:microsoft.com/office/officeart/2018/5/layout/IconCircleLabelList"/>
    <dgm:cxn modelId="{D9CD4D67-ED3B-4222-BE87-2605D920F94E}" type="presParOf" srcId="{9542120B-2A65-4343-8F4E-27E92B88D100}" destId="{BA4C8347-9EAD-42C8-A2B5-447695DDFAD1}" srcOrd="1" destOrd="0" presId="urn:microsoft.com/office/officeart/2018/5/layout/IconCircleLabelList"/>
    <dgm:cxn modelId="{5BD74EAD-257B-4D25-9D59-CAC9A3588B59}" type="presParOf" srcId="{9542120B-2A65-4343-8F4E-27E92B88D100}" destId="{2F442BE0-5E1D-4222-B6DE-ADB7E845C32B}" srcOrd="2" destOrd="0" presId="urn:microsoft.com/office/officeart/2018/5/layout/IconCircleLabelList"/>
    <dgm:cxn modelId="{38B3545D-BBB5-4B63-803C-E91466EA447F}" type="presParOf" srcId="{9542120B-2A65-4343-8F4E-27E92B88D100}" destId="{149F40F0-4B0B-4C4B-99C2-01D8206A331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8A262D-0B93-49C0-85A8-FF57875272C2}">
      <dsp:nvSpPr>
        <dsp:cNvPr id="0" name=""/>
        <dsp:cNvSpPr/>
      </dsp:nvSpPr>
      <dsp:spPr>
        <a:xfrm rot="5400000">
          <a:off x="-356852" y="1216387"/>
          <a:ext cx="1591898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F4DBFEA-6993-43D2-8550-9C63128083EA}">
      <dsp:nvSpPr>
        <dsp:cNvPr id="0" name=""/>
        <dsp:cNvSpPr/>
      </dsp:nvSpPr>
      <dsp:spPr>
        <a:xfrm>
          <a:off x="2758" y="190693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800" kern="1200" dirty="0">
              <a:solidFill>
                <a:schemeClr val="bg1"/>
              </a:solidFill>
            </a:rPr>
            <a:t>Identificarea clădirii pe baza unei imagini (PCA) + input de la utilizator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40420" y="228355"/>
        <a:ext cx="2067785" cy="1210541"/>
      </dsp:txXfrm>
    </dsp:sp>
    <dsp:sp modelId="{92340564-8D1D-4B16-8221-86830D7817E6}">
      <dsp:nvSpPr>
        <dsp:cNvPr id="0" name=""/>
        <dsp:cNvSpPr/>
      </dsp:nvSpPr>
      <dsp:spPr>
        <a:xfrm>
          <a:off x="446813" y="2020053"/>
          <a:ext cx="2834902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A2D2A9-AB15-455D-A034-0B53446DC5B5}">
      <dsp:nvSpPr>
        <dsp:cNvPr id="0" name=""/>
        <dsp:cNvSpPr/>
      </dsp:nvSpPr>
      <dsp:spPr>
        <a:xfrm>
          <a:off x="2758" y="1798026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solidFill>
                <a:schemeClr val="bg1"/>
              </a:solidFill>
            </a:rPr>
            <a:t>Calculul</a:t>
          </a:r>
          <a:r>
            <a:rPr lang="en-US" sz="1800" kern="1200" dirty="0">
              <a:solidFill>
                <a:schemeClr val="bg1"/>
              </a:solidFill>
            </a:rPr>
            <a:t> </a:t>
          </a:r>
          <a:r>
            <a:rPr lang="en-US" sz="1800" kern="1200" dirty="0" err="1">
              <a:solidFill>
                <a:schemeClr val="bg1"/>
              </a:solidFill>
            </a:rPr>
            <a:t>rigidit</a:t>
          </a:r>
          <a:r>
            <a:rPr lang="ro-RO" sz="1800" kern="1200" dirty="0">
              <a:solidFill>
                <a:schemeClr val="bg1"/>
              </a:solidFill>
            </a:rPr>
            <a:t>ății + construirea matrcei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40420" y="1835688"/>
        <a:ext cx="2067785" cy="1210541"/>
      </dsp:txXfrm>
    </dsp:sp>
    <dsp:sp modelId="{4970D0ED-1467-43CD-8A03-83FFD3D85C61}">
      <dsp:nvSpPr>
        <dsp:cNvPr id="0" name=""/>
        <dsp:cNvSpPr/>
      </dsp:nvSpPr>
      <dsp:spPr>
        <a:xfrm rot="16200000">
          <a:off x="2493483" y="1216387"/>
          <a:ext cx="1591898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70175B-6136-44C3-AC35-EDDE7D5FC48B}">
      <dsp:nvSpPr>
        <dsp:cNvPr id="0" name=""/>
        <dsp:cNvSpPr/>
      </dsp:nvSpPr>
      <dsp:spPr>
        <a:xfrm>
          <a:off x="2853094" y="1798026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800" kern="1200" dirty="0">
              <a:solidFill>
                <a:schemeClr val="bg1"/>
              </a:solidFill>
            </a:rPr>
            <a:t>Aplicarea Metodei Puterii și a Metodei Puterii Inverse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2890756" y="1835688"/>
        <a:ext cx="2067785" cy="1210541"/>
      </dsp:txXfrm>
    </dsp:sp>
    <dsp:sp modelId="{DF18FD10-B426-424A-8632-4F3E0488E5FC}">
      <dsp:nvSpPr>
        <dsp:cNvPr id="0" name=""/>
        <dsp:cNvSpPr/>
      </dsp:nvSpPr>
      <dsp:spPr>
        <a:xfrm>
          <a:off x="2853094" y="190693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800" kern="1200" dirty="0">
              <a:solidFill>
                <a:schemeClr val="bg1"/>
              </a:solidFill>
            </a:rPr>
            <a:t>Determinarea frecvenței naturale și a modurilor naturale de vibrație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2890756" y="228355"/>
        <a:ext cx="2067785" cy="12105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EC2045-19E5-4586-8A82-0ED5BA73E61C}">
      <dsp:nvSpPr>
        <dsp:cNvPr id="0" name=""/>
        <dsp:cNvSpPr/>
      </dsp:nvSpPr>
      <dsp:spPr>
        <a:xfrm>
          <a:off x="317699" y="302279"/>
          <a:ext cx="985412" cy="9854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752F1E-D28D-45DC-8754-597002C8C39B}">
      <dsp:nvSpPr>
        <dsp:cNvPr id="0" name=""/>
        <dsp:cNvSpPr/>
      </dsp:nvSpPr>
      <dsp:spPr>
        <a:xfrm>
          <a:off x="527704" y="512284"/>
          <a:ext cx="565400" cy="5654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BA5DE-E17F-4226-899C-67B474FE383C}">
      <dsp:nvSpPr>
        <dsp:cNvPr id="0" name=""/>
        <dsp:cNvSpPr/>
      </dsp:nvSpPr>
      <dsp:spPr>
        <a:xfrm>
          <a:off x="2690" y="1555414"/>
          <a:ext cx="1615429" cy="30442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o-RO" sz="1200" b="1" u="none" kern="1200" dirty="0"/>
            <a:t>Preluarea</a:t>
          </a:r>
          <a:r>
            <a:rPr lang="ro-RO" sz="1200" b="1" u="none" kern="1200" baseline="0" dirty="0"/>
            <a:t> unei imagini din folderul de teste</a:t>
          </a:r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o-RO" sz="1200" b="0" u="none" kern="1200" dirty="0"/>
            <a:t>Algoritmul alege aleator o imagine cu  o clădire și găsește prin intermediul</a:t>
          </a:r>
          <a:r>
            <a:rPr lang="ro-RO" sz="1200" b="1" u="none" kern="1200" dirty="0"/>
            <a:t> PCA Î</a:t>
          </a:r>
          <a:r>
            <a:rPr lang="ro-RO" sz="1200" b="0" u="none" kern="1200" dirty="0"/>
            <a:t>n baza de date clădirea cea mai asemănătoare Cu ACEASTA, Oferind ulterior anumite detalii despre aceasta, precum numărul de etaje, cantitatea fier utilizat la construcție etc.</a:t>
          </a:r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1100" b="0" u="none" kern="1200" dirty="0"/>
        </a:p>
      </dsp:txBody>
      <dsp:txXfrm>
        <a:off x="2690" y="1555414"/>
        <a:ext cx="1615429" cy="3044244"/>
      </dsp:txXfrm>
    </dsp:sp>
    <dsp:sp modelId="{64207C47-3A14-45CE-AEBB-950AA7CB587D}">
      <dsp:nvSpPr>
        <dsp:cNvPr id="0" name=""/>
        <dsp:cNvSpPr/>
      </dsp:nvSpPr>
      <dsp:spPr>
        <a:xfrm>
          <a:off x="2215829" y="321883"/>
          <a:ext cx="985412" cy="9854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1D6C1E-CBFF-474F-8D9C-E7009CFCAC74}">
      <dsp:nvSpPr>
        <dsp:cNvPr id="0" name=""/>
        <dsp:cNvSpPr/>
      </dsp:nvSpPr>
      <dsp:spPr>
        <a:xfrm>
          <a:off x="2425834" y="531889"/>
          <a:ext cx="565400" cy="5654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6D43D9-B46C-4A8E-8FA0-7728BC4D62CD}">
      <dsp:nvSpPr>
        <dsp:cNvPr id="0" name=""/>
        <dsp:cNvSpPr/>
      </dsp:nvSpPr>
      <dsp:spPr>
        <a:xfrm>
          <a:off x="1900820" y="1614226"/>
          <a:ext cx="1615429" cy="29658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o-RO" sz="1200" b="1" kern="1200" dirty="0"/>
            <a:t>Input de la utilizator</a:t>
          </a:r>
          <a:endParaRPr lang="ro-RO" sz="1200" u="none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0" i="0" kern="1200" dirty="0"/>
            <a:t>DUPĂ IDENTIFICAREA CLĂDIRII, APLICAȚIA CONTINUĂ</a:t>
          </a:r>
          <a:r>
            <a:rPr lang="ro-RO" sz="1200" b="0" i="0" kern="1200" dirty="0"/>
            <a:t> </a:t>
          </a:r>
          <a:r>
            <a:rPr lang="en-US" sz="1200" b="0" i="0" kern="1200" dirty="0"/>
            <a:t>PRIN SOLICITAREA UNOR INFORMAȚII ESENȚIALE DE LA UTILIZATOR, CUM AR FI</a:t>
          </a:r>
          <a:r>
            <a:rPr lang="ro-RO" sz="1200" b="0" i="0" kern="1200" dirty="0"/>
            <a:t> </a:t>
          </a:r>
          <a:r>
            <a:rPr lang="en-US" sz="1200" b="0" i="0" kern="1200" dirty="0"/>
            <a:t>STAREA DE DEGRADARE A CONSTRUCȚIEI, ETAJELE AFECTATE ȘI COMPONENTELE ESENȚIALE ALE ACESTORA CE CONSTITUIE STRUCTURA DE REZISTENȚĂ</a:t>
          </a:r>
          <a:endParaRPr lang="en-US" sz="1100" b="1" u="none" kern="1200" dirty="0"/>
        </a:p>
      </dsp:txBody>
      <dsp:txXfrm>
        <a:off x="1900820" y="1614226"/>
        <a:ext cx="1615429" cy="2965827"/>
      </dsp:txXfrm>
    </dsp:sp>
    <dsp:sp modelId="{41A1C510-2DCF-44FA-87F3-8423FF19B3AE}">
      <dsp:nvSpPr>
        <dsp:cNvPr id="0" name=""/>
        <dsp:cNvSpPr/>
      </dsp:nvSpPr>
      <dsp:spPr>
        <a:xfrm>
          <a:off x="4113958" y="321883"/>
          <a:ext cx="985412" cy="9854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5247F8-AB47-4E92-BDC5-412B72189390}">
      <dsp:nvSpPr>
        <dsp:cNvPr id="0" name=""/>
        <dsp:cNvSpPr/>
      </dsp:nvSpPr>
      <dsp:spPr>
        <a:xfrm>
          <a:off x="4323964" y="531889"/>
          <a:ext cx="565400" cy="5654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AFD7ED-7EA4-4F7B-9F57-8E3622F21CDA}">
      <dsp:nvSpPr>
        <dsp:cNvPr id="0" name=""/>
        <dsp:cNvSpPr/>
      </dsp:nvSpPr>
      <dsp:spPr>
        <a:xfrm>
          <a:off x="3798950" y="1614226"/>
          <a:ext cx="1615429" cy="29658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o-RO" sz="1200" b="1" kern="1200" dirty="0"/>
            <a:t>Calculul Rigidității strcuturale</a:t>
          </a:r>
          <a:endParaRPr lang="ro-RO" sz="1200" u="none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PE BAZA INFORMAȚIILOR PRIMITE, APLICAȚIA CALCULEAZĂ UN SCOR DE RIGIDITATE PENTRU CLĂDIRE, AJUSTÂND VALORILE ÎN FUNCȚIE DE DATELE FURNIZATE DE UTILIZATOR</a:t>
          </a:r>
          <a:endParaRPr lang="ro-RO" sz="1100" u="none" kern="1200" dirty="0"/>
        </a:p>
      </dsp:txBody>
      <dsp:txXfrm>
        <a:off x="3798950" y="1614226"/>
        <a:ext cx="1615429" cy="2965827"/>
      </dsp:txXfrm>
    </dsp:sp>
    <dsp:sp modelId="{B028BF7A-5381-4927-8495-3001D1924712}">
      <dsp:nvSpPr>
        <dsp:cNvPr id="0" name=""/>
        <dsp:cNvSpPr/>
      </dsp:nvSpPr>
      <dsp:spPr>
        <a:xfrm>
          <a:off x="6012088" y="321883"/>
          <a:ext cx="985412" cy="9854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E69671-E6E8-485F-8818-18CB4BED2CF4}">
      <dsp:nvSpPr>
        <dsp:cNvPr id="0" name=""/>
        <dsp:cNvSpPr/>
      </dsp:nvSpPr>
      <dsp:spPr>
        <a:xfrm>
          <a:off x="6222094" y="531889"/>
          <a:ext cx="565400" cy="5654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034B41-804C-40BC-8532-5F37A399BFC9}">
      <dsp:nvSpPr>
        <dsp:cNvPr id="0" name=""/>
        <dsp:cNvSpPr/>
      </dsp:nvSpPr>
      <dsp:spPr>
        <a:xfrm>
          <a:off x="5697079" y="1614226"/>
          <a:ext cx="1615429" cy="29658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o-RO" sz="1500" b="1" kern="1200" dirty="0"/>
            <a:t>Construirea matricei de rigiditate</a:t>
          </a:r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00" u="none" kern="1200" dirty="0"/>
            <a:t>Aplicația construiește o matrice de rigiditate, care este o reprezentare matematică a structurii clădiri</a:t>
          </a:r>
          <a:r>
            <a:rPr lang="ro-RO" sz="1200" u="none" kern="1200" dirty="0"/>
            <a:t>I</a:t>
          </a:r>
        </a:p>
      </dsp:txBody>
      <dsp:txXfrm>
        <a:off x="5697079" y="1614226"/>
        <a:ext cx="1615429" cy="29658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EC2045-19E5-4586-8A82-0ED5BA73E61C}">
      <dsp:nvSpPr>
        <dsp:cNvPr id="0" name=""/>
        <dsp:cNvSpPr/>
      </dsp:nvSpPr>
      <dsp:spPr>
        <a:xfrm>
          <a:off x="1925854" y="18198"/>
          <a:ext cx="819210" cy="81921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752F1E-D28D-45DC-8754-597002C8C39B}">
      <dsp:nvSpPr>
        <dsp:cNvPr id="0" name=""/>
        <dsp:cNvSpPr/>
      </dsp:nvSpPr>
      <dsp:spPr>
        <a:xfrm>
          <a:off x="2100437" y="168315"/>
          <a:ext cx="470039" cy="4700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BA5DE-E17F-4226-899C-67B474FE383C}">
      <dsp:nvSpPr>
        <dsp:cNvPr id="0" name=""/>
        <dsp:cNvSpPr/>
      </dsp:nvSpPr>
      <dsp:spPr>
        <a:xfrm>
          <a:off x="1663974" y="892892"/>
          <a:ext cx="1342968" cy="1322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o-RO" sz="1100" b="1" kern="1200" dirty="0"/>
            <a:t>Comparare cu structura ideală</a:t>
          </a:r>
          <a:endParaRPr lang="ro-RO" sz="1100" u="none" kern="1200" dirty="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u="none" kern="1200" dirty="0" err="1"/>
            <a:t>Aplicația</a:t>
          </a:r>
          <a:r>
            <a:rPr lang="en-US" sz="1100" u="none" kern="1200" dirty="0"/>
            <a:t> </a:t>
          </a:r>
          <a:r>
            <a:rPr lang="en-US" sz="1100" u="none" kern="1200" dirty="0" err="1"/>
            <a:t>calculează</a:t>
          </a:r>
          <a:r>
            <a:rPr lang="en-US" sz="1100" u="none" kern="1200" dirty="0"/>
            <a:t> </a:t>
          </a:r>
          <a:r>
            <a:rPr lang="en-US" sz="1100" u="none" kern="1200" dirty="0" err="1"/>
            <a:t>și</a:t>
          </a:r>
          <a:r>
            <a:rPr lang="en-US" sz="1100" u="none" kern="1200" dirty="0"/>
            <a:t> </a:t>
          </a:r>
          <a:r>
            <a:rPr lang="en-US" sz="1100" u="none" kern="1200" dirty="0" err="1"/>
            <a:t>analizează</a:t>
          </a:r>
          <a:r>
            <a:rPr lang="en-US" sz="1100" u="none" kern="1200" dirty="0"/>
            <a:t> o </a:t>
          </a:r>
          <a:r>
            <a:rPr lang="en-US" sz="1100" u="none" kern="1200" dirty="0" err="1"/>
            <a:t>structură</a:t>
          </a:r>
          <a:r>
            <a:rPr lang="en-US" sz="1100" u="none" kern="1200" dirty="0"/>
            <a:t> "</a:t>
          </a:r>
          <a:r>
            <a:rPr lang="en-US" sz="1100" u="none" kern="1200" dirty="0" err="1"/>
            <a:t>ideală</a:t>
          </a:r>
          <a:r>
            <a:rPr lang="en-US" sz="1100" u="none" kern="1200" dirty="0"/>
            <a:t>" </a:t>
          </a:r>
          <a:r>
            <a:rPr lang="en-US" sz="1100" u="none" kern="1200" dirty="0" err="1"/>
            <a:t>pentru</a:t>
          </a:r>
          <a:r>
            <a:rPr lang="en-US" sz="1100" u="none" kern="1200" dirty="0"/>
            <a:t> a </a:t>
          </a:r>
          <a:r>
            <a:rPr lang="en-US" sz="1100" u="none" kern="1200" dirty="0" err="1"/>
            <a:t>oferi</a:t>
          </a:r>
          <a:r>
            <a:rPr lang="en-US" sz="1100" u="none" kern="1200" dirty="0"/>
            <a:t> un </a:t>
          </a:r>
          <a:r>
            <a:rPr lang="en-US" sz="1100" u="none" kern="1200" dirty="0" err="1"/>
            <a:t>punct</a:t>
          </a:r>
          <a:r>
            <a:rPr lang="en-US" sz="1100" u="none" kern="1200" dirty="0"/>
            <a:t> de </a:t>
          </a:r>
          <a:r>
            <a:rPr lang="en-US" sz="1100" u="none" kern="1200" dirty="0" err="1"/>
            <a:t>referință</a:t>
          </a:r>
          <a:r>
            <a:rPr lang="en-US" sz="1100" u="none" kern="1200" dirty="0"/>
            <a:t>.</a:t>
          </a:r>
        </a:p>
      </dsp:txBody>
      <dsp:txXfrm>
        <a:off x="1663974" y="892892"/>
        <a:ext cx="1342968" cy="1322181"/>
      </dsp:txXfrm>
    </dsp:sp>
    <dsp:sp modelId="{64207C47-3A14-45CE-AEBB-950AA7CB587D}">
      <dsp:nvSpPr>
        <dsp:cNvPr id="0" name=""/>
        <dsp:cNvSpPr/>
      </dsp:nvSpPr>
      <dsp:spPr>
        <a:xfrm>
          <a:off x="3559967" y="0"/>
          <a:ext cx="819210" cy="81921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1D6C1E-CBFF-474F-8D9C-E7009CFCAC74}">
      <dsp:nvSpPr>
        <dsp:cNvPr id="0" name=""/>
        <dsp:cNvSpPr/>
      </dsp:nvSpPr>
      <dsp:spPr>
        <a:xfrm>
          <a:off x="3741481" y="168315"/>
          <a:ext cx="470039" cy="4700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6D43D9-B46C-4A8E-8FA0-7728BC4D62CD}">
      <dsp:nvSpPr>
        <dsp:cNvPr id="0" name=""/>
        <dsp:cNvSpPr/>
      </dsp:nvSpPr>
      <dsp:spPr>
        <a:xfrm>
          <a:off x="3258964" y="911653"/>
          <a:ext cx="1342968" cy="1322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o-RO" sz="1100" b="1" kern="1200" dirty="0"/>
            <a:t>Determinarea fN și MNV</a:t>
          </a:r>
          <a:endParaRPr lang="ro-RO" sz="1100" u="none" kern="1200" dirty="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u="none" kern="1200" dirty="0"/>
            <a:t>Pe </a:t>
          </a:r>
          <a:r>
            <a:rPr lang="en-US" sz="1100" u="none" kern="1200" dirty="0" err="1"/>
            <a:t>baza</a:t>
          </a:r>
          <a:r>
            <a:rPr lang="en-US" sz="1100" u="none" kern="1200" dirty="0"/>
            <a:t> </a:t>
          </a:r>
          <a:r>
            <a:rPr lang="en-US" sz="1100" u="none" kern="1200" dirty="0" err="1"/>
            <a:t>valorii</a:t>
          </a:r>
          <a:r>
            <a:rPr lang="en-US" sz="1100" u="none" kern="1200" dirty="0"/>
            <a:t> </a:t>
          </a:r>
          <a:r>
            <a:rPr lang="en-US" sz="1100" u="none" kern="1200" dirty="0" err="1"/>
            <a:t>proprii</a:t>
          </a:r>
          <a:r>
            <a:rPr lang="en-US" sz="1100" u="none" kern="1200" dirty="0"/>
            <a:t> calculate, </a:t>
          </a:r>
          <a:r>
            <a:rPr lang="en-US" sz="1100" u="none" kern="1200" dirty="0" err="1"/>
            <a:t>aplicația</a:t>
          </a:r>
          <a:r>
            <a:rPr lang="en-US" sz="1100" u="none" kern="1200" dirty="0"/>
            <a:t> </a:t>
          </a:r>
          <a:r>
            <a:rPr lang="en-US" sz="1100" u="none" kern="1200" dirty="0" err="1"/>
            <a:t>estimează</a:t>
          </a:r>
          <a:r>
            <a:rPr lang="en-US" sz="1100" u="none" kern="1200" dirty="0"/>
            <a:t> o </a:t>
          </a:r>
          <a:r>
            <a:rPr lang="en-US" sz="1100" u="none" kern="1200" dirty="0" err="1"/>
            <a:t>gamă</a:t>
          </a:r>
          <a:r>
            <a:rPr lang="en-US" sz="1100" u="none" kern="1200" dirty="0"/>
            <a:t> </a:t>
          </a:r>
          <a:r>
            <a:rPr lang="en-US" sz="1100" u="none" kern="1200" dirty="0" err="1"/>
            <a:t>pentru</a:t>
          </a:r>
          <a:r>
            <a:rPr lang="en-US" sz="1100" u="none" kern="1200" dirty="0"/>
            <a:t> </a:t>
          </a:r>
          <a:r>
            <a:rPr lang="en-US" sz="1100" u="none" kern="1200" dirty="0" err="1"/>
            <a:t>frecvența</a:t>
          </a:r>
          <a:r>
            <a:rPr lang="en-US" sz="1100" u="none" kern="1200" dirty="0"/>
            <a:t> </a:t>
          </a:r>
          <a:r>
            <a:rPr lang="en-US" sz="1100" u="none" kern="1200" dirty="0" err="1"/>
            <a:t>naturală</a:t>
          </a:r>
          <a:r>
            <a:rPr lang="en-US" sz="1100" u="none" kern="1200" dirty="0"/>
            <a:t> de </a:t>
          </a:r>
          <a:r>
            <a:rPr lang="en-US" sz="1100" u="none" kern="1200" dirty="0" err="1"/>
            <a:t>vibrație</a:t>
          </a:r>
          <a:r>
            <a:rPr lang="en-US" sz="1100" u="none" kern="1200" dirty="0"/>
            <a:t> a </a:t>
          </a:r>
          <a:r>
            <a:rPr lang="en-US" sz="1100" u="none" kern="1200" dirty="0" err="1"/>
            <a:t>clădirii</a:t>
          </a:r>
          <a:r>
            <a:rPr lang="ro-RO" sz="1100" u="none" kern="1200" dirty="0"/>
            <a:t> și oferă date despte modurile naturale de vibrație ale acesteia</a:t>
          </a:r>
          <a:br>
            <a:rPr lang="en-US" sz="1100" kern="1200" dirty="0"/>
          </a:br>
          <a:endParaRPr lang="en-US" sz="1100" b="1" u="none" kern="1200" dirty="0"/>
        </a:p>
      </dsp:txBody>
      <dsp:txXfrm>
        <a:off x="3258964" y="911653"/>
        <a:ext cx="1342968" cy="1322181"/>
      </dsp:txXfrm>
    </dsp:sp>
    <dsp:sp modelId="{41A1C510-2DCF-44FA-87F3-8423FF19B3AE}">
      <dsp:nvSpPr>
        <dsp:cNvPr id="0" name=""/>
        <dsp:cNvSpPr/>
      </dsp:nvSpPr>
      <dsp:spPr>
        <a:xfrm flipH="1">
          <a:off x="5118605" y="969021"/>
          <a:ext cx="244731" cy="403453"/>
        </a:xfrm>
        <a:prstGeom prst="ellipse">
          <a:avLst/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5247F8-AB47-4E92-BDC5-412B72189390}">
      <dsp:nvSpPr>
        <dsp:cNvPr id="0" name=""/>
        <dsp:cNvSpPr/>
      </dsp:nvSpPr>
      <dsp:spPr>
        <a:xfrm>
          <a:off x="5393496" y="548189"/>
          <a:ext cx="470039" cy="470039"/>
        </a:xfrm>
        <a:prstGeom prst="rect">
          <a:avLst/>
        </a:prstGeom>
        <a:solidFill>
          <a:schemeClr val="bg1"/>
        </a:solid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AFD7ED-7EA4-4F7B-9F57-8E3622F21CDA}">
      <dsp:nvSpPr>
        <dsp:cNvPr id="0" name=""/>
        <dsp:cNvSpPr/>
      </dsp:nvSpPr>
      <dsp:spPr>
        <a:xfrm>
          <a:off x="3160927" y="2364662"/>
          <a:ext cx="1342968" cy="1322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1100" b="1" u="none" kern="1200" dirty="0"/>
        </a:p>
      </dsp:txBody>
      <dsp:txXfrm>
        <a:off x="3160927" y="2364662"/>
        <a:ext cx="1342968" cy="1322181"/>
      </dsp:txXfrm>
    </dsp:sp>
    <dsp:sp modelId="{B9DB6CFB-0AED-435C-A7FE-AE7B76C34358}">
      <dsp:nvSpPr>
        <dsp:cNvPr id="0" name=""/>
        <dsp:cNvSpPr/>
      </dsp:nvSpPr>
      <dsp:spPr>
        <a:xfrm>
          <a:off x="4805593" y="67730"/>
          <a:ext cx="374903" cy="331862"/>
        </a:xfrm>
        <a:prstGeom prst="ellipse">
          <a:avLst/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7C0D3E-AF65-4861-9320-C87F34685010}">
      <dsp:nvSpPr>
        <dsp:cNvPr id="0" name=""/>
        <dsp:cNvSpPr/>
      </dsp:nvSpPr>
      <dsp:spPr>
        <a:xfrm>
          <a:off x="5406414" y="0"/>
          <a:ext cx="470039" cy="470039"/>
        </a:xfrm>
        <a:prstGeom prst="rect">
          <a:avLst/>
        </a:prstGeom>
        <a:solidFill>
          <a:schemeClr val="bg1"/>
        </a:solidFill>
        <a:ln w="10795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011DD2-4ABE-4856-AF3A-0D6A17491EE6}">
      <dsp:nvSpPr>
        <dsp:cNvPr id="0" name=""/>
        <dsp:cNvSpPr/>
      </dsp:nvSpPr>
      <dsp:spPr>
        <a:xfrm>
          <a:off x="4738915" y="2364662"/>
          <a:ext cx="1342968" cy="1322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1100" b="1" u="none" kern="1200" dirty="0"/>
        </a:p>
      </dsp:txBody>
      <dsp:txXfrm>
        <a:off x="4738915" y="2364662"/>
        <a:ext cx="1342968" cy="1322181"/>
      </dsp:txXfrm>
    </dsp:sp>
    <dsp:sp modelId="{A458E9CC-1444-45FD-AA97-E3EFAEF981C8}">
      <dsp:nvSpPr>
        <dsp:cNvPr id="0" name=""/>
        <dsp:cNvSpPr/>
      </dsp:nvSpPr>
      <dsp:spPr>
        <a:xfrm>
          <a:off x="436618" y="17929"/>
          <a:ext cx="819210" cy="81921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4C8347-9EAD-42C8-A2B5-447695DDFAD1}">
      <dsp:nvSpPr>
        <dsp:cNvPr id="0" name=""/>
        <dsp:cNvSpPr/>
      </dsp:nvSpPr>
      <dsp:spPr>
        <a:xfrm>
          <a:off x="631796" y="168315"/>
          <a:ext cx="470039" cy="4700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0795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9F40F0-4B0B-4C4B-99C2-01D8206A331D}">
      <dsp:nvSpPr>
        <dsp:cNvPr id="0" name=""/>
        <dsp:cNvSpPr/>
      </dsp:nvSpPr>
      <dsp:spPr>
        <a:xfrm>
          <a:off x="202622" y="909234"/>
          <a:ext cx="1342968" cy="268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o-RO" sz="1100" b="1" kern="1200" dirty="0"/>
            <a:t>Aplicarea</a:t>
          </a:r>
          <a:r>
            <a:rPr lang="ro-RO" sz="1100" b="1" kern="1200" baseline="0" dirty="0"/>
            <a:t> MP și MPI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u="none" kern="1200" dirty="0" err="1"/>
            <a:t>Metoda</a:t>
          </a:r>
          <a:r>
            <a:rPr lang="en-US" sz="1100" u="none" kern="1200" dirty="0"/>
            <a:t> </a:t>
          </a:r>
          <a:r>
            <a:rPr lang="en-US" sz="1100" u="none" kern="1200" dirty="0" err="1"/>
            <a:t>Puterii</a:t>
          </a:r>
          <a:r>
            <a:rPr lang="ro-RO" sz="1100" u="none" kern="1200" dirty="0"/>
            <a:t> și Metoda puterii inverse sunt</a:t>
          </a:r>
          <a:r>
            <a:rPr lang="en-US" sz="1100" u="none" kern="1200" dirty="0"/>
            <a:t> </a:t>
          </a:r>
          <a:r>
            <a:rPr lang="en-US" sz="1100" u="none" kern="1200" dirty="0" err="1"/>
            <a:t>utilizat</a:t>
          </a:r>
          <a:r>
            <a:rPr lang="ro-RO" sz="1100" u="none" kern="1200" dirty="0"/>
            <a:t>e</a:t>
          </a:r>
          <a:r>
            <a:rPr lang="en-US" sz="1100" u="none" kern="1200" dirty="0"/>
            <a:t> </a:t>
          </a:r>
          <a:r>
            <a:rPr lang="en-US" sz="1100" u="none" kern="1200" dirty="0" err="1"/>
            <a:t>pentru</a:t>
          </a:r>
          <a:r>
            <a:rPr lang="en-US" sz="1100" u="none" kern="1200" dirty="0"/>
            <a:t> a </a:t>
          </a:r>
          <a:r>
            <a:rPr lang="en-US" sz="1100" u="none" kern="1200" dirty="0" err="1"/>
            <a:t>găsi</a:t>
          </a:r>
          <a:r>
            <a:rPr lang="en-US" sz="1100" u="none" kern="1200" dirty="0"/>
            <a:t> </a:t>
          </a:r>
          <a:r>
            <a:rPr lang="en-US" sz="1100" u="none" kern="1200" dirty="0" err="1"/>
            <a:t>valoarea</a:t>
          </a:r>
          <a:r>
            <a:rPr lang="en-US" sz="1100" u="none" kern="1200" dirty="0"/>
            <a:t> </a:t>
          </a:r>
          <a:r>
            <a:rPr lang="en-US" sz="1100" u="none" kern="1200" dirty="0" err="1"/>
            <a:t>proprie</a:t>
          </a:r>
          <a:r>
            <a:rPr lang="en-US" sz="1100" u="none" kern="1200" dirty="0"/>
            <a:t> </a:t>
          </a:r>
          <a:r>
            <a:rPr lang="en-US" sz="1100" u="none" kern="1200" dirty="0" err="1"/>
            <a:t>dominantă</a:t>
          </a:r>
          <a:r>
            <a:rPr lang="en-US" sz="1100" u="none" kern="1200" dirty="0"/>
            <a:t> </a:t>
          </a:r>
          <a:r>
            <a:rPr lang="en-US" sz="1100" u="none" kern="1200" dirty="0" err="1"/>
            <a:t>și</a:t>
          </a:r>
          <a:r>
            <a:rPr lang="en-US" sz="1100" u="none" kern="1200" dirty="0"/>
            <a:t> </a:t>
          </a:r>
          <a:r>
            <a:rPr lang="en-US" sz="1100" u="none" kern="1200" dirty="0" err="1"/>
            <a:t>vectorul</a:t>
          </a:r>
          <a:r>
            <a:rPr lang="en-US" sz="1100" u="none" kern="1200" dirty="0"/>
            <a:t> </a:t>
          </a:r>
          <a:r>
            <a:rPr lang="en-US" sz="1100" u="none" kern="1200" dirty="0" err="1"/>
            <a:t>propriu</a:t>
          </a:r>
          <a:r>
            <a:rPr lang="en-US" sz="1100" u="none" kern="1200" dirty="0"/>
            <a:t> </a:t>
          </a:r>
          <a:r>
            <a:rPr lang="en-US" sz="1100" u="none" kern="1200" dirty="0" err="1"/>
            <a:t>asociat</a:t>
          </a:r>
          <a:r>
            <a:rPr lang="ro-RO" sz="1100" u="none" kern="1200" dirty="0"/>
            <a:t> acesteia, dar și pentru a analiza care metodă este mai eficientă</a:t>
          </a:r>
          <a:endParaRPr lang="en-US" sz="1100" b="1" u="none" kern="1200" dirty="0"/>
        </a:p>
      </dsp:txBody>
      <dsp:txXfrm>
        <a:off x="202622" y="909234"/>
        <a:ext cx="1342968" cy="2686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9.png"/></Relationships>
</file>

<file path=ppt/drawing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0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0.2241</cdr:x>
      <cdr:y>0.82842</cdr:y>
    </cdr:from>
    <cdr:to>
      <cdr:x>0.34947</cdr:x>
      <cdr:y>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5D27E16A-1781-490B-9DB9-4AE7116CABBE}"/>
            </a:ext>
          </a:extLst>
        </cdr:cNvPr>
        <cdr:cNvSpPr txBox="1"/>
      </cdr:nvSpPr>
      <cdr:spPr>
        <a:xfrm xmlns:a="http://schemas.openxmlformats.org/drawingml/2006/main">
          <a:off x="1634506" y="4585639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0.13683</cdr:x>
      <cdr:y>0.76625</cdr:y>
    </cdr:from>
    <cdr:to>
      <cdr:x>0.9333</cdr:x>
      <cdr:y>0.93214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6CC28192-CD69-4D23-B65D-714B1B489D8C}"/>
            </a:ext>
          </a:extLst>
        </cdr:cNvPr>
        <cdr:cNvSpPr txBox="1"/>
      </cdr:nvSpPr>
      <cdr:spPr>
        <a:xfrm xmlns:a="http://schemas.openxmlformats.org/drawingml/2006/main">
          <a:off x="998012" y="4083615"/>
          <a:ext cx="5809129" cy="88407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0.09324</cdr:x>
      <cdr:y>0.6174</cdr:y>
    </cdr:from>
    <cdr:to>
      <cdr:x>0.94871</cdr:x>
      <cdr:y>0.97963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61340A6C-A0B9-4C25-B8AC-6754BDD27964}"/>
            </a:ext>
          </a:extLst>
        </cdr:cNvPr>
        <cdr:cNvSpPr txBox="1"/>
      </cdr:nvSpPr>
      <cdr:spPr>
        <a:xfrm xmlns:a="http://schemas.openxmlformats.org/drawingml/2006/main">
          <a:off x="680071" y="3290316"/>
          <a:ext cx="6239435" cy="193044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ro-RO" sz="1400" dirty="0">
              <a:solidFill>
                <a:schemeClr val="bg1"/>
              </a:solidFill>
            </a:rPr>
            <a:t>Din acest grafic putem observa faptul că MPI converge spre soluție mult mai repede decât MP, având nevoie de mai puțin de 5 iterații, pe când MP se apropie de 35 de iterații. Din slide-ul anterior, comparând rezultele celor două metode cu funcția </a:t>
          </a:r>
          <a:r>
            <a:rPr lang="ro-RO" sz="1400" i="1" dirty="0">
              <a:solidFill>
                <a:schemeClr val="bg1"/>
              </a:solidFill>
            </a:rPr>
            <a:t>np.linalg.eig</a:t>
          </a:r>
          <a:r>
            <a:rPr lang="ro-RO" sz="1400" dirty="0">
              <a:solidFill>
                <a:schemeClr val="bg1"/>
              </a:solidFill>
            </a:rPr>
            <a:t>, observăm faptul că niciuna dintre cele două metode nu are o precizie de 100% pentru matricea de rigiditate creată, MP fiind totuși mai aproape de soluția corectă decât MPI. Deși cele două metode nu oferă o precizie maximă, rezultatele pentru vectorul propriu sunt suficient de bune pentru a descrie modurile naturale de vibrație ale clădirii.</a:t>
          </a:r>
          <a:endParaRPr lang="en-US" sz="1400" dirty="0">
            <a:solidFill>
              <a:schemeClr val="bg1"/>
            </a:solidFill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0.2241</cdr:x>
      <cdr:y>0.82842</cdr:y>
    </cdr:from>
    <cdr:to>
      <cdr:x>0.34947</cdr:x>
      <cdr:y>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5D27E16A-1781-490B-9DB9-4AE7116CABBE}"/>
            </a:ext>
          </a:extLst>
        </cdr:cNvPr>
        <cdr:cNvSpPr txBox="1"/>
      </cdr:nvSpPr>
      <cdr:spPr>
        <a:xfrm xmlns:a="http://schemas.openxmlformats.org/drawingml/2006/main">
          <a:off x="1634506" y="4585639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0.13683</cdr:x>
      <cdr:y>0.76625</cdr:y>
    </cdr:from>
    <cdr:to>
      <cdr:x>0.9333</cdr:x>
      <cdr:y>0.93214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6CC28192-CD69-4D23-B65D-714B1B489D8C}"/>
            </a:ext>
          </a:extLst>
        </cdr:cNvPr>
        <cdr:cNvSpPr txBox="1"/>
      </cdr:nvSpPr>
      <cdr:spPr>
        <a:xfrm xmlns:a="http://schemas.openxmlformats.org/drawingml/2006/main">
          <a:off x="998012" y="4083615"/>
          <a:ext cx="5809129" cy="88407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0.09324</cdr:x>
      <cdr:y>0.63693</cdr:y>
    </cdr:from>
    <cdr:to>
      <cdr:x>0.94871</cdr:x>
      <cdr:y>0.99916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61340A6C-A0B9-4C25-B8AC-6754BDD27964}"/>
            </a:ext>
          </a:extLst>
        </cdr:cNvPr>
        <cdr:cNvSpPr txBox="1"/>
      </cdr:nvSpPr>
      <cdr:spPr>
        <a:xfrm xmlns:a="http://schemas.openxmlformats.org/drawingml/2006/main">
          <a:off x="680071" y="3394400"/>
          <a:ext cx="6239435" cy="193044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dirty="0" err="1">
              <a:solidFill>
                <a:schemeClr val="bg1"/>
              </a:solidFill>
            </a:rPr>
            <a:t>Acest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grafic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ilustrează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modul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în</a:t>
          </a:r>
          <a:r>
            <a:rPr lang="en-US" sz="1400" dirty="0">
              <a:solidFill>
                <a:schemeClr val="bg1"/>
              </a:solidFill>
            </a:rPr>
            <a:t> care </a:t>
          </a:r>
          <a:r>
            <a:rPr lang="en-US" sz="1400" dirty="0" err="1">
              <a:solidFill>
                <a:schemeClr val="bg1"/>
              </a:solidFill>
            </a:rPr>
            <a:t>etajele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clădirii</a:t>
          </a:r>
          <a:r>
            <a:rPr lang="en-US" sz="1400" dirty="0">
              <a:solidFill>
                <a:schemeClr val="bg1"/>
              </a:solidFill>
            </a:rPr>
            <a:t> se </a:t>
          </a:r>
          <a:r>
            <a:rPr lang="en-US" sz="1400" dirty="0" err="1">
              <a:solidFill>
                <a:schemeClr val="bg1"/>
              </a:solidFill>
            </a:rPr>
            <a:t>vor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deplasa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unul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față</a:t>
          </a:r>
          <a:r>
            <a:rPr lang="en-US" sz="1400" dirty="0">
              <a:solidFill>
                <a:schemeClr val="bg1"/>
              </a:solidFill>
            </a:rPr>
            <a:t> de </a:t>
          </a:r>
          <a:r>
            <a:rPr lang="en-US" sz="1400" dirty="0" err="1">
              <a:solidFill>
                <a:schemeClr val="bg1"/>
              </a:solidFill>
            </a:rPr>
            <a:t>celălalt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în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cazul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unui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cutremur</a:t>
          </a:r>
          <a:r>
            <a:rPr lang="en-US" sz="1400" dirty="0">
              <a:solidFill>
                <a:schemeClr val="bg1"/>
              </a:solidFill>
            </a:rPr>
            <a:t>. </a:t>
          </a:r>
          <a:r>
            <a:rPr lang="en-US" sz="1400" dirty="0" err="1">
              <a:solidFill>
                <a:schemeClr val="bg1"/>
              </a:solidFill>
            </a:rPr>
            <a:t>Putem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observa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faptul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că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în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exemplul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dat</a:t>
          </a:r>
          <a:r>
            <a:rPr lang="en-US" sz="1400" dirty="0">
              <a:solidFill>
                <a:schemeClr val="bg1"/>
              </a:solidFill>
            </a:rPr>
            <a:t>, </a:t>
          </a:r>
          <a:r>
            <a:rPr lang="en-US" sz="1400" dirty="0" err="1">
              <a:solidFill>
                <a:schemeClr val="bg1"/>
              </a:solidFill>
            </a:rPr>
            <a:t>etajul</a:t>
          </a:r>
          <a:r>
            <a:rPr lang="en-US" sz="1400" dirty="0">
              <a:solidFill>
                <a:schemeClr val="bg1"/>
              </a:solidFill>
            </a:rPr>
            <a:t> 1 </a:t>
          </a:r>
          <a:r>
            <a:rPr lang="en-US" sz="1400" dirty="0" err="1">
              <a:solidFill>
                <a:schemeClr val="bg1"/>
              </a:solidFill>
            </a:rPr>
            <a:t>va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avea</a:t>
          </a:r>
          <a:r>
            <a:rPr lang="en-US" sz="1400" dirty="0">
              <a:solidFill>
                <a:schemeClr val="bg1"/>
              </a:solidFill>
            </a:rPr>
            <a:t> o </a:t>
          </a:r>
          <a:r>
            <a:rPr lang="en-US" sz="1400" dirty="0" err="1">
              <a:solidFill>
                <a:schemeClr val="bg1"/>
              </a:solidFill>
            </a:rPr>
            <a:t>deplasare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ușoară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spre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stânga</a:t>
          </a:r>
          <a:r>
            <a:rPr lang="en-US" sz="1400" dirty="0">
              <a:solidFill>
                <a:schemeClr val="bg1"/>
              </a:solidFill>
            </a:rPr>
            <a:t>, </a:t>
          </a:r>
          <a:r>
            <a:rPr lang="en-US" sz="1400" dirty="0" err="1">
              <a:solidFill>
                <a:schemeClr val="bg1"/>
              </a:solidFill>
            </a:rPr>
            <a:t>în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timp</a:t>
          </a:r>
          <a:r>
            <a:rPr lang="en-US" sz="1400" dirty="0">
              <a:solidFill>
                <a:schemeClr val="bg1"/>
              </a:solidFill>
            </a:rPr>
            <a:t> ce </a:t>
          </a:r>
          <a:r>
            <a:rPr lang="en-US" sz="1400" dirty="0" err="1">
              <a:solidFill>
                <a:schemeClr val="bg1"/>
              </a:solidFill>
            </a:rPr>
            <a:t>etajul</a:t>
          </a:r>
          <a:r>
            <a:rPr lang="en-US" sz="1400" dirty="0">
              <a:solidFill>
                <a:schemeClr val="bg1"/>
              </a:solidFill>
            </a:rPr>
            <a:t> 2 se </a:t>
          </a:r>
          <a:r>
            <a:rPr lang="en-US" sz="1400" dirty="0" err="1">
              <a:solidFill>
                <a:schemeClr val="bg1"/>
              </a:solidFill>
            </a:rPr>
            <a:t>va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deplasa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spre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dreapta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puțin</a:t>
          </a:r>
          <a:r>
            <a:rPr lang="en-US" sz="1400" dirty="0">
              <a:solidFill>
                <a:schemeClr val="bg1"/>
              </a:solidFill>
            </a:rPr>
            <a:t> mai </a:t>
          </a:r>
          <a:r>
            <a:rPr lang="en-US" sz="1400" dirty="0" err="1">
              <a:solidFill>
                <a:schemeClr val="bg1"/>
              </a:solidFill>
            </a:rPr>
            <a:t>mult</a:t>
          </a:r>
          <a:r>
            <a:rPr lang="en-US" sz="1400" dirty="0">
              <a:solidFill>
                <a:schemeClr val="bg1"/>
              </a:solidFill>
            </a:rPr>
            <a:t>. </a:t>
          </a:r>
          <a:r>
            <a:rPr lang="en-US" sz="1400" dirty="0" err="1">
              <a:solidFill>
                <a:schemeClr val="bg1"/>
              </a:solidFill>
            </a:rPr>
            <a:t>Odată</a:t>
          </a:r>
          <a:r>
            <a:rPr lang="en-US" sz="1400" dirty="0">
              <a:solidFill>
                <a:schemeClr val="bg1"/>
              </a:solidFill>
            </a:rPr>
            <a:t> cu </a:t>
          </a:r>
          <a:r>
            <a:rPr lang="en-US" sz="1400" dirty="0" err="1">
              <a:solidFill>
                <a:schemeClr val="bg1"/>
              </a:solidFill>
            </a:rPr>
            <a:t>urcarea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în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nivel</a:t>
          </a:r>
          <a:r>
            <a:rPr lang="en-US" sz="1400" dirty="0">
              <a:solidFill>
                <a:schemeClr val="bg1"/>
              </a:solidFill>
            </a:rPr>
            <a:t>, </a:t>
          </a:r>
          <a:r>
            <a:rPr lang="en-US" sz="1400" dirty="0" err="1">
              <a:solidFill>
                <a:schemeClr val="bg1"/>
              </a:solidFill>
            </a:rPr>
            <a:t>etajele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superioare</a:t>
          </a:r>
          <a:r>
            <a:rPr lang="en-US" sz="1400" dirty="0">
              <a:solidFill>
                <a:schemeClr val="bg1"/>
              </a:solidFill>
            </a:rPr>
            <a:t> au </a:t>
          </a:r>
          <a:r>
            <a:rPr lang="en-US" sz="1400" dirty="0" err="1">
              <a:solidFill>
                <a:schemeClr val="bg1"/>
              </a:solidFill>
            </a:rPr>
            <a:t>niște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deplasări</a:t>
          </a:r>
          <a:r>
            <a:rPr lang="en-US" sz="1400" dirty="0">
              <a:solidFill>
                <a:schemeClr val="bg1"/>
              </a:solidFill>
            </a:rPr>
            <a:t> mai </a:t>
          </a:r>
          <a:r>
            <a:rPr lang="en-US" sz="1400" dirty="0" err="1">
              <a:solidFill>
                <a:schemeClr val="bg1"/>
              </a:solidFill>
            </a:rPr>
            <a:t>agresive</a:t>
          </a:r>
          <a:r>
            <a:rPr lang="en-US" sz="1400" dirty="0">
              <a:solidFill>
                <a:schemeClr val="bg1"/>
              </a:solidFill>
            </a:rPr>
            <a:t>, ce pot </a:t>
          </a:r>
          <a:r>
            <a:rPr lang="en-US" sz="1400" dirty="0" err="1">
              <a:solidFill>
                <a:schemeClr val="bg1"/>
              </a:solidFill>
            </a:rPr>
            <a:t>cauza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daune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semnificative</a:t>
          </a:r>
          <a:r>
            <a:rPr lang="ro-RO" sz="1400" dirty="0">
              <a:solidFill>
                <a:schemeClr val="bg1"/>
              </a:solidFill>
            </a:rPr>
            <a:t>, însă aceste deplasări sunt atenuate din ce în ce mai mult de la etajul 10 în sus.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Astfel</a:t>
          </a:r>
          <a:r>
            <a:rPr lang="en-US" sz="1400" dirty="0">
              <a:solidFill>
                <a:schemeClr val="bg1"/>
              </a:solidFill>
            </a:rPr>
            <a:t>, </a:t>
          </a:r>
          <a:r>
            <a:rPr lang="en-US" sz="1400" dirty="0" err="1">
              <a:solidFill>
                <a:schemeClr val="bg1"/>
              </a:solidFill>
            </a:rPr>
            <a:t>aceste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moduri</a:t>
          </a:r>
          <a:r>
            <a:rPr lang="en-US" sz="1400" dirty="0">
              <a:solidFill>
                <a:schemeClr val="bg1"/>
              </a:solidFill>
            </a:rPr>
            <a:t> de </a:t>
          </a:r>
          <a:r>
            <a:rPr lang="en-US" sz="1400" dirty="0" err="1">
              <a:solidFill>
                <a:schemeClr val="bg1"/>
              </a:solidFill>
            </a:rPr>
            <a:t>vibrație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reprezintă</a:t>
          </a:r>
          <a:r>
            <a:rPr lang="en-US" sz="1400" dirty="0">
              <a:solidFill>
                <a:schemeClr val="bg1"/>
              </a:solidFill>
            </a:rPr>
            <a:t> de </a:t>
          </a:r>
          <a:r>
            <a:rPr lang="en-US" sz="1400" dirty="0" err="1">
              <a:solidFill>
                <a:schemeClr val="bg1"/>
              </a:solidFill>
            </a:rPr>
            <a:t>fapt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vectorul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propriu</a:t>
          </a:r>
          <a:r>
            <a:rPr lang="en-US" sz="1400" dirty="0">
              <a:solidFill>
                <a:schemeClr val="bg1"/>
              </a:solidFill>
            </a:rPr>
            <a:t> as</a:t>
          </a:r>
          <a:r>
            <a:rPr lang="ro-RO" sz="1400" dirty="0">
              <a:solidFill>
                <a:schemeClr val="bg1"/>
              </a:solidFill>
            </a:rPr>
            <a:t>oc</a:t>
          </a:r>
          <a:r>
            <a:rPr lang="en-US" sz="1400" dirty="0" err="1">
              <a:solidFill>
                <a:schemeClr val="bg1"/>
              </a:solidFill>
            </a:rPr>
            <a:t>iat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valorii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proprii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dominante</a:t>
          </a:r>
          <a:r>
            <a:rPr lang="en-US" sz="1400" dirty="0">
              <a:solidFill>
                <a:schemeClr val="bg1"/>
              </a:solidFill>
            </a:rPr>
            <a:t> a </a:t>
          </a:r>
          <a:r>
            <a:rPr lang="en-US" sz="1400" dirty="0" err="1">
              <a:solidFill>
                <a:schemeClr val="bg1"/>
              </a:solidFill>
            </a:rPr>
            <a:t>matricei</a:t>
          </a:r>
          <a:r>
            <a:rPr lang="en-US" sz="1400" dirty="0">
              <a:solidFill>
                <a:schemeClr val="bg1"/>
              </a:solidFill>
            </a:rPr>
            <a:t> de </a:t>
          </a:r>
          <a:r>
            <a:rPr lang="en-US" sz="1400" dirty="0" err="1">
              <a:solidFill>
                <a:schemeClr val="bg1"/>
              </a:solidFill>
            </a:rPr>
            <a:t>rigiditate</a:t>
          </a:r>
          <a:r>
            <a:rPr lang="en-US" sz="1400" dirty="0">
              <a:solidFill>
                <a:schemeClr val="bg1"/>
              </a:solidFill>
            </a:rPr>
            <a:t> a </a:t>
          </a:r>
          <a:r>
            <a:rPr lang="en-US" sz="1400" dirty="0" err="1">
              <a:solidFill>
                <a:schemeClr val="bg1"/>
              </a:solidFill>
            </a:rPr>
            <a:t>clădirii</a:t>
          </a:r>
          <a:r>
            <a:rPr lang="en-US" sz="1400" dirty="0">
              <a:solidFill>
                <a:schemeClr val="bg1"/>
              </a:solidFill>
            </a:rPr>
            <a:t>, </a:t>
          </a:r>
          <a:r>
            <a:rPr lang="en-US" sz="1400" dirty="0" err="1">
              <a:solidFill>
                <a:schemeClr val="bg1"/>
              </a:solidFill>
            </a:rPr>
            <a:t>dispersat</a:t>
          </a:r>
          <a:r>
            <a:rPr lang="en-US" sz="1400" dirty="0">
              <a:solidFill>
                <a:schemeClr val="bg1"/>
              </a:solidFill>
            </a:rPr>
            <a:t> pe </a:t>
          </a:r>
          <a:r>
            <a:rPr lang="en-US" sz="1400" dirty="0" err="1">
              <a:solidFill>
                <a:schemeClr val="bg1"/>
              </a:solidFill>
            </a:rPr>
            <a:t>fiecare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etaj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în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parte</a:t>
          </a:r>
          <a:r>
            <a:rPr lang="en-US" sz="1400" dirty="0">
              <a:solidFill>
                <a:schemeClr val="bg1"/>
              </a:solidFill>
            </a:rPr>
            <a:t>.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0.2241</cdr:x>
      <cdr:y>0.82842</cdr:y>
    </cdr:from>
    <cdr:to>
      <cdr:x>0.34947</cdr:x>
      <cdr:y>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5D27E16A-1781-490B-9DB9-4AE7116CABBE}"/>
            </a:ext>
          </a:extLst>
        </cdr:cNvPr>
        <cdr:cNvSpPr txBox="1"/>
      </cdr:nvSpPr>
      <cdr:spPr>
        <a:xfrm xmlns:a="http://schemas.openxmlformats.org/drawingml/2006/main">
          <a:off x="1634506" y="4585639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0.13683</cdr:x>
      <cdr:y>0.76625</cdr:y>
    </cdr:from>
    <cdr:to>
      <cdr:x>0.9333</cdr:x>
      <cdr:y>0.93214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6CC28192-CD69-4D23-B65D-714B1B489D8C}"/>
            </a:ext>
          </a:extLst>
        </cdr:cNvPr>
        <cdr:cNvSpPr txBox="1"/>
      </cdr:nvSpPr>
      <cdr:spPr>
        <a:xfrm xmlns:a="http://schemas.openxmlformats.org/drawingml/2006/main">
          <a:off x="998012" y="4083615"/>
          <a:ext cx="5809129" cy="88407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0.09324</cdr:x>
      <cdr:y>0.6174</cdr:y>
    </cdr:from>
    <cdr:to>
      <cdr:x>0.94871</cdr:x>
      <cdr:y>0.97963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61340A6C-A0B9-4C25-B8AC-6754BDD27964}"/>
            </a:ext>
          </a:extLst>
        </cdr:cNvPr>
        <cdr:cNvSpPr txBox="1"/>
      </cdr:nvSpPr>
      <cdr:spPr>
        <a:xfrm xmlns:a="http://schemas.openxmlformats.org/drawingml/2006/main">
          <a:off x="680071" y="3290316"/>
          <a:ext cx="6239435" cy="193044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dirty="0">
              <a:solidFill>
                <a:schemeClr val="bg1"/>
              </a:solidFill>
            </a:rPr>
            <a:t>Se </a:t>
          </a:r>
          <a:r>
            <a:rPr lang="en-US" sz="1400" dirty="0" err="1">
              <a:solidFill>
                <a:schemeClr val="bg1"/>
              </a:solidFill>
            </a:rPr>
            <a:t>observ</a:t>
          </a:r>
          <a:r>
            <a:rPr lang="ro-RO" sz="1400" dirty="0">
              <a:solidFill>
                <a:schemeClr val="bg1"/>
              </a:solidFill>
            </a:rPr>
            <a:t>ă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că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eroarea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scade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odată</a:t>
          </a:r>
          <a:r>
            <a:rPr lang="en-US" sz="1400" dirty="0">
              <a:solidFill>
                <a:schemeClr val="bg1"/>
              </a:solidFill>
            </a:rPr>
            <a:t> cu </a:t>
          </a:r>
          <a:r>
            <a:rPr lang="en-US" sz="1400" dirty="0" err="1">
              <a:solidFill>
                <a:schemeClr val="bg1"/>
              </a:solidFill>
            </a:rPr>
            <a:t>creșterea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numărului</a:t>
          </a:r>
          <a:r>
            <a:rPr lang="en-US" sz="1400" dirty="0">
              <a:solidFill>
                <a:schemeClr val="bg1"/>
              </a:solidFill>
            </a:rPr>
            <a:t> de </a:t>
          </a:r>
          <a:r>
            <a:rPr lang="en-US" sz="1400" dirty="0" err="1">
              <a:solidFill>
                <a:schemeClr val="bg1"/>
              </a:solidFill>
            </a:rPr>
            <a:t>iterații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pentru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ambele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metode</a:t>
          </a:r>
          <a:r>
            <a:rPr lang="en-US" sz="1400" dirty="0">
              <a:solidFill>
                <a:schemeClr val="bg1"/>
              </a:solidFill>
            </a:rPr>
            <a:t>. De </a:t>
          </a:r>
          <a:r>
            <a:rPr lang="en-US" sz="1400" dirty="0" err="1">
              <a:solidFill>
                <a:schemeClr val="bg1"/>
              </a:solidFill>
            </a:rPr>
            <a:t>asemenea</a:t>
          </a:r>
          <a:r>
            <a:rPr lang="en-US" sz="1400" dirty="0">
              <a:solidFill>
                <a:schemeClr val="bg1"/>
              </a:solidFill>
            </a:rPr>
            <a:t>, se </a:t>
          </a:r>
          <a:r>
            <a:rPr lang="en-US" sz="1400" dirty="0" err="1">
              <a:solidFill>
                <a:schemeClr val="bg1"/>
              </a:solidFill>
            </a:rPr>
            <a:t>remarcă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faptul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că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Metoda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Puterii</a:t>
          </a:r>
          <a:r>
            <a:rPr lang="en-US" sz="1400" dirty="0">
              <a:solidFill>
                <a:schemeClr val="bg1"/>
              </a:solidFill>
            </a:rPr>
            <a:t> Inverse converge mai rapid </a:t>
          </a:r>
          <a:r>
            <a:rPr lang="en-US" sz="1400" dirty="0" err="1">
              <a:solidFill>
                <a:schemeClr val="bg1"/>
              </a:solidFill>
            </a:rPr>
            <a:t>decât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Metoda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Puterii</a:t>
          </a:r>
          <a:r>
            <a:rPr lang="en-US" sz="1400" dirty="0">
              <a:solidFill>
                <a:schemeClr val="bg1"/>
              </a:solidFill>
            </a:rPr>
            <a:t>, </a:t>
          </a:r>
          <a:r>
            <a:rPr lang="en-US" sz="1400" dirty="0" err="1">
              <a:solidFill>
                <a:schemeClr val="bg1"/>
              </a:solidFill>
            </a:rPr>
            <a:t>deoarece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eroarea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scade</a:t>
          </a:r>
          <a:r>
            <a:rPr lang="en-US" sz="1400" dirty="0">
              <a:solidFill>
                <a:schemeClr val="bg1"/>
              </a:solidFill>
            </a:rPr>
            <a:t> mai rapid </a:t>
          </a:r>
          <a:r>
            <a:rPr lang="en-US" sz="1400" dirty="0" err="1">
              <a:solidFill>
                <a:schemeClr val="bg1"/>
              </a:solidFill>
            </a:rPr>
            <a:t>pentru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aceasta</a:t>
          </a:r>
          <a:r>
            <a:rPr lang="en-US" sz="1400" dirty="0">
              <a:solidFill>
                <a:schemeClr val="bg1"/>
              </a:solidFill>
            </a:rPr>
            <a:t> (rata de </a:t>
          </a:r>
          <a:r>
            <a:rPr lang="en-US" sz="1400" dirty="0" err="1">
              <a:solidFill>
                <a:schemeClr val="bg1"/>
              </a:solidFill>
            </a:rPr>
            <a:t>convergen</a:t>
          </a:r>
          <a:r>
            <a:rPr lang="ro-RO" sz="1400" dirty="0">
              <a:solidFill>
                <a:schemeClr val="bg1"/>
              </a:solidFill>
            </a:rPr>
            <a:t>ță este pătratică la MPI, pe când MP converge liniar)</a:t>
          </a:r>
          <a:r>
            <a:rPr lang="en-US" sz="1400" dirty="0">
              <a:solidFill>
                <a:schemeClr val="bg1"/>
              </a:solidFill>
            </a:rPr>
            <a:t>, </a:t>
          </a:r>
          <a:r>
            <a:rPr lang="en-US" sz="1400" dirty="0" err="1">
              <a:solidFill>
                <a:schemeClr val="bg1"/>
              </a:solidFill>
            </a:rPr>
            <a:t>astfel</a:t>
          </a:r>
          <a:r>
            <a:rPr lang="en-US" sz="1400" dirty="0">
              <a:solidFill>
                <a:schemeClr val="bg1"/>
              </a:solidFill>
            </a:rPr>
            <a:t> c</a:t>
          </a:r>
          <a:r>
            <a:rPr lang="ro-RO" sz="1400" dirty="0">
              <a:solidFill>
                <a:schemeClr val="bg1"/>
              </a:solidFill>
            </a:rPr>
            <a:t>ă MPI se oprește la un număr de iterați egal cu 3, iar MP se oprește la numărul de iterații egal cu 6. Din slide-ul anterior, comparând rezultele celor două metode cu funcția </a:t>
          </a:r>
          <a:r>
            <a:rPr lang="ro-RO" sz="1400" i="1" dirty="0">
              <a:solidFill>
                <a:schemeClr val="bg1"/>
              </a:solidFill>
            </a:rPr>
            <a:t>np.linalg.eig</a:t>
          </a:r>
          <a:r>
            <a:rPr lang="ro-RO" sz="1400" dirty="0">
              <a:solidFill>
                <a:schemeClr val="bg1"/>
              </a:solidFill>
            </a:rPr>
            <a:t>, observăm faptul că metoda care oferă un rezultat asemănător cu funcția folosită pentru verificare este MPI.</a:t>
          </a:r>
          <a:endParaRPr lang="en-US" sz="1400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0.2214</cdr:x>
      <cdr:y>0.02019</cdr:y>
    </cdr:from>
    <cdr:to>
      <cdr:x>0.7786</cdr:x>
      <cdr:y>0.59211</cdr:y>
    </cdr:to>
    <cdr:pic>
      <cdr:nvPicPr>
        <cdr:cNvPr id="6" name="Picture 5">
          <a:extLst xmlns:a="http://schemas.openxmlformats.org/drawingml/2006/main">
            <a:ext uri="{FF2B5EF4-FFF2-40B4-BE49-F238E27FC236}">
              <a16:creationId xmlns:a16="http://schemas.microsoft.com/office/drawing/2014/main" id="{728431E8-BB61-4AA0-8EFC-0B3A56282D6F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1614834" y="107577"/>
          <a:ext cx="4063941" cy="3047956"/>
        </a:xfrm>
        <a:prstGeom xmlns:a="http://schemas.openxmlformats.org/drawingml/2006/main" prst="rect">
          <a:avLst/>
        </a:prstGeom>
      </cdr:spPr>
    </cdr:pic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0.2241</cdr:x>
      <cdr:y>0.82842</cdr:y>
    </cdr:from>
    <cdr:to>
      <cdr:x>0.34947</cdr:x>
      <cdr:y>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5D27E16A-1781-490B-9DB9-4AE7116CABBE}"/>
            </a:ext>
          </a:extLst>
        </cdr:cNvPr>
        <cdr:cNvSpPr txBox="1"/>
      </cdr:nvSpPr>
      <cdr:spPr>
        <a:xfrm xmlns:a="http://schemas.openxmlformats.org/drawingml/2006/main">
          <a:off x="1634506" y="4585639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0.13683</cdr:x>
      <cdr:y>0.76625</cdr:y>
    </cdr:from>
    <cdr:to>
      <cdr:x>0.9333</cdr:x>
      <cdr:y>0.93214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6CC28192-CD69-4D23-B65D-714B1B489D8C}"/>
            </a:ext>
          </a:extLst>
        </cdr:cNvPr>
        <cdr:cNvSpPr txBox="1"/>
      </cdr:nvSpPr>
      <cdr:spPr>
        <a:xfrm xmlns:a="http://schemas.openxmlformats.org/drawingml/2006/main">
          <a:off x="998012" y="4083615"/>
          <a:ext cx="5809129" cy="88407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0.09324</cdr:x>
      <cdr:y>0.63693</cdr:y>
    </cdr:from>
    <cdr:to>
      <cdr:x>0.94871</cdr:x>
      <cdr:y>0.99916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61340A6C-A0B9-4C25-B8AC-6754BDD27964}"/>
            </a:ext>
          </a:extLst>
        </cdr:cNvPr>
        <cdr:cNvSpPr txBox="1"/>
      </cdr:nvSpPr>
      <cdr:spPr>
        <a:xfrm xmlns:a="http://schemas.openxmlformats.org/drawingml/2006/main">
          <a:off x="680071" y="3394400"/>
          <a:ext cx="6239435" cy="193044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dirty="0" err="1">
              <a:solidFill>
                <a:schemeClr val="bg1"/>
              </a:solidFill>
            </a:rPr>
            <a:t>Acest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grafic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ilustrează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modul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în</a:t>
          </a:r>
          <a:r>
            <a:rPr lang="en-US" sz="1400" dirty="0">
              <a:solidFill>
                <a:schemeClr val="bg1"/>
              </a:solidFill>
            </a:rPr>
            <a:t> care </a:t>
          </a:r>
          <a:r>
            <a:rPr lang="en-US" sz="1400" dirty="0" err="1">
              <a:solidFill>
                <a:schemeClr val="bg1"/>
              </a:solidFill>
            </a:rPr>
            <a:t>etajele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clădirii</a:t>
          </a:r>
          <a:r>
            <a:rPr lang="en-US" sz="1400" dirty="0">
              <a:solidFill>
                <a:schemeClr val="bg1"/>
              </a:solidFill>
            </a:rPr>
            <a:t> se </a:t>
          </a:r>
          <a:r>
            <a:rPr lang="en-US" sz="1400" dirty="0" err="1">
              <a:solidFill>
                <a:schemeClr val="bg1"/>
              </a:solidFill>
            </a:rPr>
            <a:t>vor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deplasa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unul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față</a:t>
          </a:r>
          <a:r>
            <a:rPr lang="en-US" sz="1400" dirty="0">
              <a:solidFill>
                <a:schemeClr val="bg1"/>
              </a:solidFill>
            </a:rPr>
            <a:t> de </a:t>
          </a:r>
          <a:r>
            <a:rPr lang="en-US" sz="1400" dirty="0" err="1">
              <a:solidFill>
                <a:schemeClr val="bg1"/>
              </a:solidFill>
            </a:rPr>
            <a:t>celălalt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în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cazul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unui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cutremur</a:t>
          </a:r>
          <a:r>
            <a:rPr lang="en-US" sz="1400" dirty="0">
              <a:solidFill>
                <a:schemeClr val="bg1"/>
              </a:solidFill>
            </a:rPr>
            <a:t>. </a:t>
          </a:r>
          <a:r>
            <a:rPr lang="en-US" sz="1400" dirty="0" err="1">
              <a:solidFill>
                <a:schemeClr val="bg1"/>
              </a:solidFill>
            </a:rPr>
            <a:t>Putem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observa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faptul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că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în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exemplul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dat</a:t>
          </a:r>
          <a:r>
            <a:rPr lang="en-US" sz="1400" dirty="0">
              <a:solidFill>
                <a:schemeClr val="bg1"/>
              </a:solidFill>
            </a:rPr>
            <a:t>, </a:t>
          </a:r>
          <a:r>
            <a:rPr lang="en-US" sz="1400" dirty="0" err="1">
              <a:solidFill>
                <a:schemeClr val="bg1"/>
              </a:solidFill>
            </a:rPr>
            <a:t>etajul</a:t>
          </a:r>
          <a:r>
            <a:rPr lang="en-US" sz="1400" dirty="0">
              <a:solidFill>
                <a:schemeClr val="bg1"/>
              </a:solidFill>
            </a:rPr>
            <a:t> 1 </a:t>
          </a:r>
          <a:r>
            <a:rPr lang="en-US" sz="1400" dirty="0" err="1">
              <a:solidFill>
                <a:schemeClr val="bg1"/>
              </a:solidFill>
            </a:rPr>
            <a:t>va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en-US" sz="1400" dirty="0" err="1">
              <a:solidFill>
                <a:schemeClr val="bg1"/>
              </a:solidFill>
            </a:rPr>
            <a:t>avea</a:t>
          </a:r>
          <a:r>
            <a:rPr lang="en-US" sz="1400" dirty="0">
              <a:solidFill>
                <a:schemeClr val="bg1"/>
              </a:solidFill>
            </a:rPr>
            <a:t> o </a:t>
          </a:r>
          <a:r>
            <a:rPr lang="en-US" sz="1400" dirty="0" err="1">
              <a:solidFill>
                <a:schemeClr val="bg1"/>
              </a:solidFill>
            </a:rPr>
            <a:t>deplasare</a:t>
          </a:r>
          <a:r>
            <a:rPr lang="en-US" sz="1400" dirty="0">
              <a:solidFill>
                <a:schemeClr val="bg1"/>
              </a:solidFill>
            </a:rPr>
            <a:t> </a:t>
          </a:r>
          <a:r>
            <a:rPr lang="ro-RO" sz="1400" dirty="0">
              <a:solidFill>
                <a:schemeClr val="bg1"/>
              </a:solidFill>
            </a:rPr>
            <a:t>spre stânga, etajul 2 spre dreapta, totul fiind astfel în zigzag. Având un număr mic de etaje, este normal ca acestea să aibă o astfel de deplasare deoarece se află aproape de sol. Frecvența naturală a clădirii este între 7 – 10Hz, astfel că această construcție are o rigiditate bună, iar deplasarea unui etaj este amortizată de deplasarea celui de deasupra lui.</a:t>
          </a:r>
          <a:endParaRPr lang="en-US" sz="1400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0.21215</cdr:x>
      <cdr:y>0.01958</cdr:y>
    </cdr:from>
    <cdr:to>
      <cdr:x>0.78785</cdr:x>
      <cdr:y>0.6105</cdr:y>
    </cdr:to>
    <cdr:pic>
      <cdr:nvPicPr>
        <cdr:cNvPr id="6" name="Picture 5">
          <a:extLst xmlns:a="http://schemas.openxmlformats.org/drawingml/2006/main">
            <a:ext uri="{FF2B5EF4-FFF2-40B4-BE49-F238E27FC236}">
              <a16:creationId xmlns:a16="http://schemas.microsoft.com/office/drawing/2014/main" id="{3878FF05-6F2E-43AE-A8AE-5DF1FFE5D415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1547321" y="104342"/>
          <a:ext cx="4198967" cy="3149225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09A7646-64A1-4BED-BA0B-77C27DE51A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BEFC0-5AA8-4302-B8B2-9ACD77A2E1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2F98B-3DC8-431B-BBBF-B7C2B94E730B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6656EA-4150-44D1-821F-53CA0DBA1A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184F06-C917-4D16-B46F-633E54CA49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F4691-38BC-4357-BA2E-AC7731A10A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060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300D2-6E0D-49B5-9AB1-C6683F5C846D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025FD9-6782-4777-BD37-B8EEBEF1E4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810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835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6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883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456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76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698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790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6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974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192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794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6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77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66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04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9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6981" y="1852122"/>
            <a:ext cx="2458230" cy="200867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7B0DF2F-DAFD-4616-9E25-0C28D75BF30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91805" y="1852122"/>
            <a:ext cx="2458230" cy="200867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36DA0F9-D851-437C-A45B-EC125A3D3DB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76629" y="1852122"/>
            <a:ext cx="2458230" cy="200867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F0BA98-3AB4-4D88-B1C2-6279BCACFA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87792" y="3971924"/>
            <a:ext cx="2477419" cy="803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D9DEF72B-B924-4A0D-8C83-3B370632C0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2616" y="3971925"/>
            <a:ext cx="2477419" cy="803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9D30C54-E9E8-4300-8DA4-352DB3A71A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70240" y="3971924"/>
            <a:ext cx="2458230" cy="803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508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41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93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9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69841E-71E7-4F51-8E6F-5E8A5E375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Plans">
            <a:extLst>
              <a:ext uri="{FF2B5EF4-FFF2-40B4-BE49-F238E27FC236}">
                <a16:creationId xmlns:a16="http://schemas.microsoft.com/office/drawing/2014/main" id="{A3A2E0DA-DA21-447D-AD1F-3DB915DD05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94B067E-A161-4B29-A8FA-FEEB19449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6CA50C-1A88-4B3F-A34F-FE199F420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>
            <a:normAutofit/>
          </a:bodyPr>
          <a:lstStyle/>
          <a:p>
            <a:r>
              <a:rPr lang="en-US" sz="4800" dirty="0" err="1"/>
              <a:t>Analiza</a:t>
            </a:r>
            <a:r>
              <a:rPr lang="en-US" sz="4800" dirty="0"/>
              <a:t> </a:t>
            </a:r>
            <a:r>
              <a:rPr lang="en-US" sz="4800" dirty="0" err="1"/>
              <a:t>structurii</a:t>
            </a:r>
            <a:r>
              <a:rPr lang="en-US" sz="4800" dirty="0"/>
              <a:t> cl</a:t>
            </a:r>
            <a:r>
              <a:rPr lang="ro-RO" sz="4800" dirty="0"/>
              <a:t>ădirilor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C2D51-705E-403A-AC0E-9157DC551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70246"/>
            <a:ext cx="3685070" cy="914400"/>
          </a:xfrm>
        </p:spPr>
        <p:txBody>
          <a:bodyPr>
            <a:normAutofit fontScale="92500" lnSpcReduction="20000"/>
          </a:bodyPr>
          <a:lstStyle/>
          <a:p>
            <a:r>
              <a:rPr lang="ro-RO" dirty="0"/>
              <a:t>Ilie Ioan-Călin &amp; David Florin-Leonard</a:t>
            </a:r>
          </a:p>
          <a:p>
            <a:r>
              <a:rPr lang="ro-RO" dirty="0"/>
              <a:t>324AC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0C741F-0826-4AB6-A92E-AB4EB5021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58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EA84B-6337-4A54-8250-B663A481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Formularea matematică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81CE8-7C55-474B-A1DF-9DEB5D0A028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v"/>
                </a:pPr>
                <a:r>
                  <a:rPr lang="ro-RO" u="sng" dirty="0"/>
                  <a:t>Metoda Puterii Inverse</a:t>
                </a:r>
                <a:r>
                  <a:rPr lang="en-US" u="sng" dirty="0"/>
                  <a:t>: </a:t>
                </a:r>
                <a:r>
                  <a:rPr lang="en-US" sz="1600" dirty="0"/>
                  <a:t>: la </a:t>
                </a:r>
                <a:r>
                  <a:rPr lang="en-US" sz="1600" dirty="0" err="1"/>
                  <a:t>fel</a:t>
                </a:r>
                <a:r>
                  <a:rPr lang="en-US" sz="1600" dirty="0"/>
                  <a:t> ca </a:t>
                </a:r>
                <a:r>
                  <a:rPr lang="ro-RO" sz="1600" dirty="0"/>
                  <a:t>și MP, </a:t>
                </a:r>
                <a:r>
                  <a:rPr lang="en-US" sz="1600" dirty="0" err="1"/>
                  <a:t>această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metodă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utilizată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pentru</a:t>
                </a:r>
                <a:r>
                  <a:rPr lang="en-US" sz="1600" dirty="0"/>
                  <a:t> a </a:t>
                </a:r>
                <a:r>
                  <a:rPr lang="en-US" sz="1600" dirty="0" err="1"/>
                  <a:t>găsi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vectorul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și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valoarea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proprie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dominantă</a:t>
                </a:r>
                <a:r>
                  <a:rPr lang="en-US" sz="1600" dirty="0"/>
                  <a:t> a </a:t>
                </a:r>
                <a:r>
                  <a:rPr lang="en-US" sz="1600" dirty="0" err="1"/>
                  <a:t>matricei</a:t>
                </a:r>
                <a:r>
                  <a:rPr lang="en-US" sz="1600" dirty="0"/>
                  <a:t> de </a:t>
                </a:r>
                <a:r>
                  <a:rPr lang="en-US" sz="1600" dirty="0" err="1"/>
                  <a:t>rigiditate</a:t>
                </a:r>
                <a:r>
                  <a:rPr lang="ro-RO" sz="1600" dirty="0"/>
                  <a:t> și pentru a analiza diferența dintre această metodă și MP</a:t>
                </a:r>
                <a:r>
                  <a:rPr lang="en-US" sz="1600" dirty="0"/>
                  <a:t>. Tolera</a:t>
                </a:r>
                <a:r>
                  <a:rPr lang="ro-RO" sz="1600" dirty="0"/>
                  <a:t>nța aleasă este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o-RO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o-RO" sz="16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ro-RO" sz="1600" i="1">
                            <a:latin typeface="Cambria Math" panose="02040503050406030204" pitchFamily="18" charset="0"/>
                          </a:rPr>
                          <m:t>−4</m:t>
                        </m:r>
                      </m:sup>
                    </m:sSup>
                  </m:oMath>
                </a14:m>
                <a:r>
                  <a:rPr lang="ro-RO" sz="1600" dirty="0"/>
                  <a:t>, iar numărul maxim de iterații este de </a:t>
                </a:r>
                <a14:m>
                  <m:oMath xmlns:m="http://schemas.openxmlformats.org/officeDocument/2006/math">
                    <m:r>
                      <a:rPr lang="ro-RO" sz="1600" i="1">
                        <a:latin typeface="Cambria Math" panose="02040503050406030204" pitchFamily="18" charset="0"/>
                      </a:rPr>
                      <m:t>500</m:t>
                    </m:r>
                  </m:oMath>
                </a14:m>
                <a:r>
                  <a:rPr lang="ro-RO" sz="1600" dirty="0"/>
                  <a:t>. </a:t>
                </a:r>
                <a:r>
                  <a:rPr lang="en-US" sz="1600" dirty="0" err="1"/>
                  <a:t>Algoritmul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este</a:t>
                </a:r>
                <a:r>
                  <a:rPr lang="en-US" sz="1600" dirty="0"/>
                  <a:t>:</a:t>
                </a:r>
                <a:endParaRPr lang="ro-RO" sz="1600" dirty="0"/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en-US" sz="1600" dirty="0"/>
                  <a:t>fie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un vector ales </a:t>
                </a:r>
                <a:r>
                  <a:rPr lang="en-US" sz="1600" dirty="0" err="1"/>
                  <a:t>aleatoriu</a:t>
                </a:r>
                <a:r>
                  <a:rPr lang="en-US" sz="1600" dirty="0"/>
                  <a:t> din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1600" dirty="0"/>
                  <a:t> pe care </a:t>
                </a:r>
                <a:r>
                  <a:rPr lang="ro-RO" sz="1600" dirty="0"/>
                  <a:t>îl normalizăm,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⃦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   ⃦ </m:t>
                        </m:r>
                      </m:den>
                    </m:f>
                  </m:oMath>
                </a14:m>
                <a:endParaRPr lang="ro-RO" sz="1600" dirty="0"/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ro-RO" sz="1600" dirty="0"/>
                  <a:t>se calculează </a:t>
                </a:r>
                <a14:m>
                  <m:oMath xmlns:m="http://schemas.openxmlformats.org/officeDocument/2006/math">
                    <m:r>
                      <a:rPr lang="ro-RO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ro-RO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ro-RO" sz="16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ro-RO" sz="16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sSub>
                      <m:sSubPr>
                        <m:ctrlP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o-RO" sz="16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stiffness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o-RO" sz="16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matrix</m:t>
                        </m:r>
                      </m:sub>
                    </m:sSub>
                    <m:r>
                      <m:rPr>
                        <m:sty m:val="p"/>
                      </m:rPr>
                      <a:rPr lang="ro-RO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y</m:t>
                    </m:r>
                  </m:oMath>
                </a14:m>
                <a:r>
                  <a:rPr lang="ro-RO" sz="1600" dirty="0"/>
                  <a:t>, acesta fiind un scalar adecvat ales la fiecare pas, numit </a:t>
                </a:r>
                <a:r>
                  <a:rPr lang="ro-RO" sz="1600" i="1" dirty="0"/>
                  <a:t>deplasare</a:t>
                </a:r>
                <a:r>
                  <a:rPr lang="ro-RO" sz="1600" dirty="0"/>
                  <a:t>.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ro-RO" sz="1600" dirty="0"/>
                  <a:t>se rezolvă sistemul lin</a:t>
                </a:r>
                <a:r>
                  <a:rPr lang="en-US" sz="1600" dirty="0" err="1"/>
                  <a:t>i</a:t>
                </a:r>
                <a:r>
                  <a:rPr lang="ro-RO" sz="1600" dirty="0"/>
                  <a:t>ar</a:t>
                </a:r>
                <a:r>
                  <a:rPr lang="en-US" sz="1600" dirty="0"/>
                  <a:t>:</a:t>
                </a:r>
                <a:r>
                  <a:rPr lang="ro-RO" sz="1600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sSub>
                          <m:sSubPr>
                            <m:ctrlPr>
                              <a:rPr lang="ro-RO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ro-RO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𝑠𝑡𝑖𝑓𝑓𝑛𝑒𝑠</m:t>
                        </m:r>
                        <m:sSub>
                          <m:sSubPr>
                            <m:ctrlPr>
                              <a:rPr lang="ro-RO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𝑚𝑎𝑡𝑟𝑖𝑥</m:t>
                            </m:r>
                          </m:sub>
                        </m:sSub>
                      </m:e>
                    </m:d>
                    <m:r>
                      <a:rPr lang="ro-RO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lang="ro-RO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ro-RO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ro-RO" sz="1600" dirty="0"/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ro-RO" sz="1600" dirty="0"/>
                  <a:t>se normalizează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1600" dirty="0"/>
                  <a:t>:</a:t>
                </a:r>
                <a:r>
                  <a:rPr lang="ro-RO" sz="1600" dirty="0"/>
                  <a:t> </a:t>
                </a:r>
                <a14:m>
                  <m:oMath xmlns:m="http://schemas.openxmlformats.org/officeDocument/2006/math">
                    <m:r>
                      <a:rPr lang="ro-RO" sz="1600" b="0" i="0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m:rPr>
                        <m:sty m:val="p"/>
                      </m:rPr>
                      <a:rPr lang="ro-RO" sz="1600" b="0" i="0" smtClean="0">
                        <a:latin typeface="Cambria Math" panose="02040503050406030204" pitchFamily="18" charset="0"/>
                      </a:rPr>
                      <m:t>z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⃦</m:t>
                        </m:r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   ⃦ </m:t>
                        </m:r>
                      </m:den>
                    </m:f>
                  </m:oMath>
                </a14:m>
                <a:endParaRPr lang="ro-RO" sz="1600" dirty="0"/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ro-RO" sz="1600" dirty="0"/>
                  <a:t>se calculează eroarea la fiecare iterație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𝑒𝑟𝑜𝑎𝑟𝑒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1 −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</m:d>
                  </m:oMath>
                </a14:m>
                <a:endParaRPr lang="en-US" sz="1600" dirty="0"/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ro-RO" sz="1600" dirty="0"/>
                  <a:t>cea mai bună alegere a deplasării este dată de câtul Rayleigh</a:t>
                </a:r>
                <a:r>
                  <a:rPr lang="en-US" sz="1600" dirty="0"/>
                  <a:t>:</a:t>
                </a:r>
                <a:endParaRPr lang="ro-RO" sz="1600" dirty="0"/>
              </a:p>
              <a:p>
                <a:pPr lvl="2">
                  <a:buFont typeface="Wingdings" panose="05000000000000000000" pitchFamily="2" charset="2"/>
                  <a:buChar char="Ø"/>
                </a:pPr>
                <a:r>
                  <a:rPr lang="en-US" sz="1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𝑚𝑝𝑖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𝑠𝑡𝑖𝑓𝑓𝑛𝑒𝑠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𝑚𝑎𝑡𝑟𝑖𝑥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en-US" dirty="0"/>
                  <a:t>, </a:t>
                </a:r>
                <a:r>
                  <a:rPr lang="en-US" dirty="0" err="1"/>
                  <a:t>unde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reprezint</a:t>
                </a:r>
                <a:r>
                  <a:rPr lang="ro-RO" dirty="0"/>
                  <a:t>ă numărul ultimei iterații 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:endParaRPr lang="ro-RO" sz="1600" dirty="0"/>
              </a:p>
              <a:p>
                <a:pPr lvl="1">
                  <a:buFont typeface="Wingdings" panose="05000000000000000000" pitchFamily="2" charset="2"/>
                  <a:buChar char="q"/>
                </a:pPr>
                <a:endParaRPr lang="en-US" sz="1600" dirty="0"/>
              </a:p>
              <a:p>
                <a:pPr>
                  <a:buFont typeface="Wingdings" panose="05000000000000000000" pitchFamily="2" charset="2"/>
                  <a:buChar char="v"/>
                </a:pPr>
                <a:endParaRPr lang="en-US" u="sng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81CE8-7C55-474B-A1DF-9DEB5D0A02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38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65960-F488-4A47-A930-17FEC5FED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ro-RO" dirty="0"/>
              <a:t>xemplu</a:t>
            </a:r>
            <a:r>
              <a:rPr lang="en-US" dirty="0"/>
              <a:t>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A9541-A553-4310-9992-E2B4921677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385836"/>
            <a:ext cx="7315200" cy="15294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o-RO" sz="1600" dirty="0"/>
              <a:t>Aplicația începe prin a extrage aleator o imagine cu o clădire din folderul de teste pentru a o identifica în baza de date</a:t>
            </a:r>
            <a:r>
              <a:rPr lang="en-US" sz="1600" dirty="0"/>
              <a:t>. </a:t>
            </a:r>
            <a:r>
              <a:rPr lang="en-US" sz="1600" dirty="0" err="1"/>
              <a:t>Imaginea</a:t>
            </a:r>
            <a:r>
              <a:rPr lang="en-US" sz="1600" dirty="0"/>
              <a:t> da</a:t>
            </a:r>
            <a:r>
              <a:rPr lang="ro-RO" sz="1600" dirty="0"/>
              <a:t>tă drept exemplu imită petele ce pot apărea pe camerele foto.</a:t>
            </a:r>
            <a:r>
              <a:rPr lang="en-US" sz="16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AA78A7-564B-452E-9D46-898285C82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774" y="1550827"/>
            <a:ext cx="1954351" cy="19543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DFD14E-29D0-4130-8BFC-04389CF06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0782" y="3467672"/>
            <a:ext cx="4225231" cy="1985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015452-2AE7-4082-B420-D26FB75FD110}"/>
              </a:ext>
            </a:extLst>
          </p:cNvPr>
          <p:cNvSpPr txBox="1"/>
          <p:nvPr/>
        </p:nvSpPr>
        <p:spPr>
          <a:xfrm>
            <a:off x="3869268" y="3855988"/>
            <a:ext cx="765934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880" indent="-18288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o-RO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După aplicarea transformărilor necesare, prin PCA imaginea corespunzătoare este găsită în baza de date și se oferă un procent de asemănare între cele două imagini.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48DAF4-9C55-4018-8EA5-700585A1F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5774" y="4410284"/>
            <a:ext cx="1954351" cy="19543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DBB450-EF49-4441-82F7-4A11A3252F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0782" y="6363794"/>
            <a:ext cx="4161080" cy="3328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8DA1DCE-3F5C-4E97-8FC8-AA0347A15F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3304" y="1519851"/>
            <a:ext cx="1617984" cy="18619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63CAA01-3C5E-412F-B37B-95996A01B9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93304" y="4410284"/>
            <a:ext cx="1636465" cy="188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85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F9C3E-BFF5-4AE8-995E-C10BC3126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Exemplu</a:t>
            </a:r>
            <a:r>
              <a:rPr lang="en-US" dirty="0"/>
              <a:t>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64DD8-47EB-4126-ACA3-91EC797A5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197" y="551844"/>
            <a:ext cx="7315200" cy="114398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ro-RO" dirty="0"/>
              <a:t>În urma identificării clădirii, din baza de date sunt extrase datele despre aceasta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E13C2E-98E8-4B95-8747-E34D6A4F5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197" y="1568824"/>
            <a:ext cx="5332207" cy="12709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B41F7A-072F-4FBE-AD7E-B61478C6634D}"/>
              </a:ext>
            </a:extLst>
          </p:cNvPr>
          <p:cNvSpPr txBox="1"/>
          <p:nvPr/>
        </p:nvSpPr>
        <p:spPr>
          <a:xfrm>
            <a:off x="3887197" y="3024318"/>
            <a:ext cx="7152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 de la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utilizator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5DC223-93E0-4AB5-A784-C199FCF20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197" y="3526489"/>
            <a:ext cx="7925404" cy="152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91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B30F1-C7DA-4BE2-8C07-46B3642C9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Exemplu</a:t>
            </a:r>
            <a:r>
              <a:rPr lang="en-US" dirty="0"/>
              <a:t>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392EA-5BE1-41F4-AA19-9B74996D2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74953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Se </a:t>
            </a:r>
            <a:r>
              <a:rPr lang="en-US" dirty="0" err="1"/>
              <a:t>cre</a:t>
            </a:r>
            <a:r>
              <a:rPr lang="ro-RO" dirty="0"/>
              <a:t>ează matricea de rigiditate după introducerea datelor de către utilizator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7AAA9A-8EF1-4726-BE24-0A1655F90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6620" y="1613647"/>
            <a:ext cx="4715686" cy="435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13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08D66-2B61-44DE-9035-94687CF24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Exemplu 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8925C-AD70-4182-AE20-083A805EA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45370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ro-RO" dirty="0"/>
              <a:t>Afișarea rezultatelor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124CAA-05B4-4F7C-90A3-22D692853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1586751"/>
            <a:ext cx="7862050" cy="280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F9DE327-AEAE-44B2-8483-660A265AE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492CA2-7E37-4577-8E02-1E79AE7EE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10722-2775-4A70-8182-7C215D42C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>
            <a:normAutofit/>
          </a:bodyPr>
          <a:lstStyle/>
          <a:p>
            <a:r>
              <a:rPr lang="ro-RO" dirty="0"/>
              <a:t>Grafice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7ACB9FA-C8E8-43F1-868B-D328ECFC3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8" name="Content Placeholder 7" descr="Chart">
            <a:extLst>
              <a:ext uri="{FF2B5EF4-FFF2-40B4-BE49-F238E27FC236}">
                <a16:creationId xmlns:a16="http://schemas.microsoft.com/office/drawing/2014/main" id="{20C180B3-FF82-4BC4-AA2E-E7DF3EF96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083330"/>
              </p:ext>
            </p:extLst>
          </p:nvPr>
        </p:nvGraphicFramePr>
        <p:xfrm>
          <a:off x="866647" y="757326"/>
          <a:ext cx="7293610" cy="5329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EBAAEB0-8CC5-45FD-994E-AE732FB03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526" y="954549"/>
            <a:ext cx="3983921" cy="298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86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10722-2775-4A70-8182-7C215D42C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>
            <a:normAutofit/>
          </a:bodyPr>
          <a:lstStyle/>
          <a:p>
            <a:r>
              <a:rPr lang="ro-RO" dirty="0"/>
              <a:t>Grafice</a:t>
            </a:r>
            <a:endParaRPr lang="en-US" dirty="0"/>
          </a:p>
        </p:txBody>
      </p:sp>
      <p:graphicFrame>
        <p:nvGraphicFramePr>
          <p:cNvPr id="8" name="Content Placeholder 7" descr="Chart">
            <a:extLst>
              <a:ext uri="{FF2B5EF4-FFF2-40B4-BE49-F238E27FC236}">
                <a16:creationId xmlns:a16="http://schemas.microsoft.com/office/drawing/2014/main" id="{20C180B3-FF82-4BC4-AA2E-E7DF3EF96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301642"/>
              </p:ext>
            </p:extLst>
          </p:nvPr>
        </p:nvGraphicFramePr>
        <p:xfrm>
          <a:off x="4273235" y="759766"/>
          <a:ext cx="7293610" cy="5329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7582617-709F-48EF-992F-40F8DA29792D}"/>
              </a:ext>
            </a:extLst>
          </p:cNvPr>
          <p:cNvSpPr txBox="1"/>
          <p:nvPr/>
        </p:nvSpPr>
        <p:spPr>
          <a:xfrm>
            <a:off x="249300" y="2778097"/>
            <a:ext cx="2913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3600" spc="-6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Grafice</a:t>
            </a:r>
            <a:endParaRPr lang="en-US" sz="3600" spc="-6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4794E8-0178-4689-8619-B60B6630E3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1303" y="914068"/>
            <a:ext cx="4070556" cy="305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05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0BB3E-C852-4864-AA04-9FB49755D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Exemplu 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73293-BC8D-45A3-8296-312C17135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4445" y="666886"/>
            <a:ext cx="7315200" cy="65989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ro-RO" dirty="0"/>
              <a:t>Selectarea imaginii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9CEC13-61D7-49BF-B4FB-51FAABF7F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0017" y="1246096"/>
            <a:ext cx="2420470" cy="24204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5A8A8E-9C1B-4437-9EB5-C8EC5F660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0274" y="1246094"/>
            <a:ext cx="1958510" cy="22099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6D1F60-6482-4D15-B0BD-2977E56F10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294" y="3541060"/>
            <a:ext cx="3603488" cy="204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2109CC-729E-4346-B132-05FACED350F3}"/>
              </a:ext>
            </a:extLst>
          </p:cNvPr>
          <p:cNvSpPr txBox="1"/>
          <p:nvPr/>
        </p:nvSpPr>
        <p:spPr>
          <a:xfrm>
            <a:off x="3824445" y="3793845"/>
            <a:ext cx="731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o-RO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Identificarea imaginii în baza de date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5A8EA7-0414-4B1B-A604-114DD3C7DE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6571" y="4244789"/>
            <a:ext cx="2433917" cy="24339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FCC7D6-C609-46C3-B0CC-1DB8D37E12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7587" y="4147475"/>
            <a:ext cx="1928027" cy="21871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F49BC7-147B-4442-A0D3-1A0ED9CB55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8294" y="6386097"/>
            <a:ext cx="3833192" cy="32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62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A95C3-B7C7-41AA-AB9B-8291872E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Exemplu 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CAA55-FC08-4259-8057-73A33A6FE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498527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ro-RO" dirty="0"/>
              <a:t>Prezentarea datelor despre clădire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FBAF77-E915-4A73-9629-01248DACE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0801" y="1362635"/>
            <a:ext cx="4983460" cy="10757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5E2659-4122-4925-B758-851C5D80A3D6}"/>
              </a:ext>
            </a:extLst>
          </p:cNvPr>
          <p:cNvSpPr txBox="1"/>
          <p:nvPr/>
        </p:nvSpPr>
        <p:spPr>
          <a:xfrm>
            <a:off x="4030801" y="2805953"/>
            <a:ext cx="731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o-RO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 de la utilizator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E80814-4D72-4D14-8F9A-9945F110D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801" y="3429000"/>
            <a:ext cx="7767278" cy="141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67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63B2-DC54-451D-B53E-D15567CF0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Exemplu 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BD113-AB0F-48D7-83C3-2534469215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44473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ro-RO" dirty="0"/>
              <a:t>Matricea de rigiditate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75F3C7-1970-454F-85CD-B8540C109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847" y="1414145"/>
            <a:ext cx="3475021" cy="8382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DA6B79-6F55-47DE-8865-E2D23DB928D7}"/>
              </a:ext>
            </a:extLst>
          </p:cNvPr>
          <p:cNvSpPr txBox="1"/>
          <p:nvPr/>
        </p:nvSpPr>
        <p:spPr>
          <a:xfrm>
            <a:off x="3944471" y="2608729"/>
            <a:ext cx="731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ro-RO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Afișarea rezultatelor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8945D8-C9D6-47A9-A928-E10F06E43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847" y="3008839"/>
            <a:ext cx="7591216" cy="188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83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F57D8-0FC8-4F5E-BCA1-F017A1C43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810074"/>
            <a:ext cx="2947482" cy="848398"/>
          </a:xfrm>
        </p:spPr>
        <p:txBody>
          <a:bodyPr>
            <a:normAutofit/>
          </a:bodyPr>
          <a:lstStyle/>
          <a:p>
            <a:r>
              <a:rPr lang="ro-RO" dirty="0"/>
              <a:t>Introducere</a:t>
            </a:r>
            <a:br>
              <a:rPr lang="ro-RO" dirty="0"/>
            </a:br>
            <a:endParaRPr 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A2162-6F8F-441B-9B96-FC152F4C6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8330" y="678674"/>
            <a:ext cx="4142859" cy="5500654"/>
          </a:xfrm>
        </p:spPr>
        <p:txBody>
          <a:bodyPr/>
          <a:lstStyle/>
          <a:p>
            <a:pPr lvl="1"/>
            <a:r>
              <a:rPr lang="en-US" dirty="0" err="1"/>
              <a:t>Aplicația</a:t>
            </a:r>
            <a:r>
              <a:rPr lang="en-US" dirty="0"/>
              <a:t> </a:t>
            </a:r>
            <a:r>
              <a:rPr lang="en-US" dirty="0" err="1"/>
              <a:t>dezvoltată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unealtă</a:t>
            </a:r>
            <a:r>
              <a:rPr lang="en-US" dirty="0"/>
              <a:t> </a:t>
            </a:r>
            <a:r>
              <a:rPr lang="en-US" dirty="0" err="1"/>
              <a:t>analitică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evaluarea</a:t>
            </a:r>
            <a:r>
              <a:rPr lang="en-US" dirty="0"/>
              <a:t> </a:t>
            </a:r>
            <a:r>
              <a:rPr lang="en-US" dirty="0" err="1"/>
              <a:t>rigidității</a:t>
            </a:r>
            <a:r>
              <a:rPr lang="en-US" dirty="0"/>
              <a:t> </a:t>
            </a:r>
            <a:r>
              <a:rPr lang="en-US" dirty="0" err="1"/>
              <a:t>structurale</a:t>
            </a:r>
            <a:r>
              <a:rPr lang="en-US" dirty="0"/>
              <a:t> a </a:t>
            </a:r>
            <a:r>
              <a:rPr lang="en-US" dirty="0" err="1"/>
              <a:t>clădirilor</a:t>
            </a:r>
            <a:r>
              <a:rPr lang="en-US" dirty="0"/>
              <a:t>, </a:t>
            </a:r>
            <a:r>
              <a:rPr lang="en-US" dirty="0" err="1"/>
              <a:t>în</a:t>
            </a:r>
            <a:r>
              <a:rPr lang="en-US" dirty="0"/>
              <a:t> special a </a:t>
            </a:r>
            <a:r>
              <a:rPr lang="en-US" dirty="0" err="1"/>
              <a:t>celor</a:t>
            </a:r>
            <a:r>
              <a:rPr lang="en-US" dirty="0"/>
              <a:t> cu mai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etaje</a:t>
            </a:r>
            <a:r>
              <a:rPr lang="en-US" dirty="0"/>
              <a:t>. </a:t>
            </a:r>
            <a:r>
              <a:rPr lang="en-US" dirty="0" err="1"/>
              <a:t>Scopul</a:t>
            </a:r>
            <a:r>
              <a:rPr lang="en-US" dirty="0"/>
              <a:t> </a:t>
            </a:r>
            <a:r>
              <a:rPr lang="en-US" dirty="0" err="1"/>
              <a:t>său</a:t>
            </a:r>
            <a:r>
              <a:rPr lang="en-US" dirty="0"/>
              <a:t> principal </a:t>
            </a:r>
            <a:r>
              <a:rPr lang="en-US" dirty="0" err="1"/>
              <a:t>este</a:t>
            </a:r>
            <a:r>
              <a:rPr lang="en-US" dirty="0"/>
              <a:t> de a </a:t>
            </a:r>
            <a:r>
              <a:rPr lang="en-US" dirty="0" err="1"/>
              <a:t>identifica</a:t>
            </a:r>
            <a:r>
              <a:rPr lang="en-US" dirty="0"/>
              <a:t> cl</a:t>
            </a:r>
            <a:r>
              <a:rPr lang="ro-RO" dirty="0"/>
              <a:t>ădiri în baza de date, de a</a:t>
            </a:r>
            <a:r>
              <a:rPr lang="en-US" dirty="0"/>
              <a:t> </a:t>
            </a:r>
            <a:r>
              <a:rPr lang="en-US" dirty="0" err="1"/>
              <a:t>calcula</a:t>
            </a:r>
            <a:r>
              <a:rPr lang="en-US" dirty="0"/>
              <a:t> </a:t>
            </a:r>
            <a:r>
              <a:rPr lang="en-US" dirty="0" err="1"/>
              <a:t>frecvența</a:t>
            </a:r>
            <a:r>
              <a:rPr lang="en-US" dirty="0"/>
              <a:t> </a:t>
            </a:r>
            <a:r>
              <a:rPr lang="en-US" dirty="0" err="1"/>
              <a:t>naturală</a:t>
            </a:r>
            <a:r>
              <a:rPr lang="en-US" dirty="0"/>
              <a:t> de </a:t>
            </a:r>
            <a:r>
              <a:rPr lang="en-US" dirty="0" err="1"/>
              <a:t>vibrație</a:t>
            </a:r>
            <a:r>
              <a:rPr lang="en-US" dirty="0"/>
              <a:t> a </a:t>
            </a:r>
            <a:r>
              <a:rPr lang="en-US" dirty="0" err="1"/>
              <a:t>clădirii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de a </a:t>
            </a:r>
            <a:r>
              <a:rPr lang="en-US" dirty="0" err="1"/>
              <a:t>identifica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principal de </a:t>
            </a:r>
            <a:r>
              <a:rPr lang="en-US" dirty="0" err="1"/>
              <a:t>vibrație</a:t>
            </a:r>
            <a:r>
              <a:rPr lang="en-US" dirty="0"/>
              <a:t>, </a:t>
            </a:r>
            <a:r>
              <a:rPr lang="en-US" dirty="0" err="1"/>
              <a:t>aceștia</a:t>
            </a:r>
            <a:r>
              <a:rPr lang="en-US" dirty="0"/>
              <a:t>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indicatori</a:t>
            </a:r>
            <a:r>
              <a:rPr lang="en-US" dirty="0"/>
              <a:t> </a:t>
            </a:r>
            <a:r>
              <a:rPr lang="en-US" dirty="0" err="1"/>
              <a:t>importanți</a:t>
            </a:r>
            <a:r>
              <a:rPr lang="en-US" dirty="0"/>
              <a:t> ai </a:t>
            </a:r>
            <a:r>
              <a:rPr lang="en-US" dirty="0" err="1"/>
              <a:t>comportamentului</a:t>
            </a:r>
            <a:r>
              <a:rPr lang="en-US" dirty="0"/>
              <a:t> structural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cazul</a:t>
            </a:r>
            <a:r>
              <a:rPr lang="en-US" dirty="0"/>
              <a:t> </a:t>
            </a:r>
            <a:r>
              <a:rPr lang="en-US" dirty="0" err="1"/>
              <a:t>unor</a:t>
            </a:r>
            <a:r>
              <a:rPr lang="en-US" dirty="0"/>
              <a:t> </a:t>
            </a:r>
            <a:r>
              <a:rPr lang="en-US" dirty="0" err="1"/>
              <a:t>evenimente</a:t>
            </a:r>
            <a:r>
              <a:rPr lang="en-US" dirty="0"/>
              <a:t> precum </a:t>
            </a:r>
            <a:r>
              <a:rPr lang="en-US" dirty="0" err="1"/>
              <a:t>cutremurele</a:t>
            </a:r>
            <a:r>
              <a:rPr lang="en-US" dirty="0"/>
              <a:t>.</a:t>
            </a:r>
          </a:p>
        </p:txBody>
      </p:sp>
      <p:pic>
        <p:nvPicPr>
          <p:cNvPr id="1026" name="Picture 2" descr="Coeru Shibuya Offices and Commercial Building / Maeda Corporation |  ArchDaily">
            <a:extLst>
              <a:ext uri="{FF2B5EF4-FFF2-40B4-BE49-F238E27FC236}">
                <a16:creationId xmlns:a16="http://schemas.microsoft.com/office/drawing/2014/main" id="{A7D91BD0-5A1F-44E2-B126-75BE669F4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574" y="678674"/>
            <a:ext cx="3667103" cy="5500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067DD1-B6A2-41A3-A930-DBCB311C72C0}"/>
              </a:ext>
            </a:extLst>
          </p:cNvPr>
          <p:cNvSpPr txBox="1"/>
          <p:nvPr/>
        </p:nvSpPr>
        <p:spPr>
          <a:xfrm>
            <a:off x="252919" y="1548037"/>
            <a:ext cx="296541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i="1" dirty="0">
                <a:solidFill>
                  <a:schemeClr val="bg1"/>
                </a:solidFill>
              </a:rPr>
              <a:t>Frecvența naturală </a:t>
            </a:r>
            <a:r>
              <a:rPr lang="ro-RO" dirty="0">
                <a:solidFill>
                  <a:schemeClr val="bg1"/>
                </a:solidFill>
              </a:rPr>
              <a:t>este  </a:t>
            </a:r>
            <a:r>
              <a:rPr lang="en-US" dirty="0" err="1">
                <a:solidFill>
                  <a:schemeClr val="bg1"/>
                </a:solidFill>
              </a:rPr>
              <a:t>frecvența</a:t>
            </a:r>
            <a:r>
              <a:rPr lang="en-US" dirty="0">
                <a:solidFill>
                  <a:schemeClr val="bg1"/>
                </a:solidFill>
              </a:rPr>
              <a:t> cu care </a:t>
            </a:r>
            <a:r>
              <a:rPr lang="en-US" dirty="0" err="1">
                <a:solidFill>
                  <a:schemeClr val="bg1"/>
                </a:solidFill>
              </a:rPr>
              <a:t>clădirea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tinde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vibreze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în</a:t>
            </a:r>
            <a:r>
              <a:rPr lang="en-US" dirty="0">
                <a:solidFill>
                  <a:schemeClr val="bg1"/>
                </a:solidFill>
              </a:rPr>
              <a:t> mod natural </a:t>
            </a:r>
            <a:r>
              <a:rPr lang="en-US" dirty="0" err="1">
                <a:solidFill>
                  <a:schemeClr val="bg1"/>
                </a:solidFill>
              </a:rPr>
              <a:t>atunci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când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este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supusă</a:t>
            </a:r>
            <a:r>
              <a:rPr lang="en-US" dirty="0">
                <a:solidFill>
                  <a:schemeClr val="bg1"/>
                </a:solidFill>
              </a:rPr>
              <a:t> la o </a:t>
            </a:r>
            <a:r>
              <a:rPr lang="en-US" dirty="0" err="1">
                <a:solidFill>
                  <a:schemeClr val="bg1"/>
                </a:solidFill>
              </a:rPr>
              <a:t>forță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exterioară</a:t>
            </a:r>
            <a:r>
              <a:rPr lang="en-US" dirty="0">
                <a:solidFill>
                  <a:schemeClr val="bg1"/>
                </a:solidFill>
              </a:rPr>
              <a:t>, precum un </a:t>
            </a:r>
            <a:r>
              <a:rPr lang="en-US" dirty="0" err="1">
                <a:solidFill>
                  <a:schemeClr val="bg1"/>
                </a:solidFill>
              </a:rPr>
              <a:t>cutremur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vânt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puternic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ro-RO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i="1" dirty="0">
                <a:solidFill>
                  <a:schemeClr val="bg1"/>
                </a:solidFill>
              </a:rPr>
              <a:t>Modurile naturale de vibrație</a:t>
            </a:r>
            <a:r>
              <a:rPr lang="ro-RO" dirty="0">
                <a:solidFill>
                  <a:schemeClr val="bg1"/>
                </a:solidFill>
              </a:rPr>
              <a:t> pentru o clădire sunt diferitele maniere în care clădirea se poate mișca sau se poate deforma atunci când este supusă la vibrații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95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10722-2775-4A70-8182-7C215D42C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>
            <a:normAutofit/>
          </a:bodyPr>
          <a:lstStyle/>
          <a:p>
            <a:r>
              <a:rPr lang="ro-RO" dirty="0"/>
              <a:t>Grafice</a:t>
            </a:r>
            <a:endParaRPr lang="en-US" dirty="0"/>
          </a:p>
        </p:txBody>
      </p:sp>
      <p:graphicFrame>
        <p:nvGraphicFramePr>
          <p:cNvPr id="8" name="Content Placeholder 7" descr="Chart">
            <a:extLst>
              <a:ext uri="{FF2B5EF4-FFF2-40B4-BE49-F238E27FC236}">
                <a16:creationId xmlns:a16="http://schemas.microsoft.com/office/drawing/2014/main" id="{20C180B3-FF82-4BC4-AA2E-E7DF3EF96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6398460"/>
              </p:ext>
            </p:extLst>
          </p:nvPr>
        </p:nvGraphicFramePr>
        <p:xfrm>
          <a:off x="4219447" y="759766"/>
          <a:ext cx="7293610" cy="5329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F0EEE94-CFE8-495E-A8F9-3C33F06A4B75}"/>
              </a:ext>
            </a:extLst>
          </p:cNvPr>
          <p:cNvSpPr txBox="1"/>
          <p:nvPr/>
        </p:nvSpPr>
        <p:spPr>
          <a:xfrm>
            <a:off x="322729" y="2528047"/>
            <a:ext cx="2753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3600" spc="-6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Grafice</a:t>
            </a:r>
            <a:endParaRPr lang="en-US" sz="3600" spc="-6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4111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4BF2D-F7CA-46C1-8FD7-CEDC424AC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Grafice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F9874-3D3B-4B02-BFD1-0C40BF213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7" descr="Chart">
            <a:extLst>
              <a:ext uri="{FF2B5EF4-FFF2-40B4-BE49-F238E27FC236}">
                <a16:creationId xmlns:a16="http://schemas.microsoft.com/office/drawing/2014/main" id="{C389456B-A212-42CC-9FD1-F81D55178F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0514931"/>
              </p:ext>
            </p:extLst>
          </p:nvPr>
        </p:nvGraphicFramePr>
        <p:xfrm>
          <a:off x="3869268" y="759766"/>
          <a:ext cx="7293610" cy="5329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7674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4A7FC5-56F0-4FE3-8383-04EE92963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orking">
            <a:extLst>
              <a:ext uri="{FF2B5EF4-FFF2-40B4-BE49-F238E27FC236}">
                <a16:creationId xmlns:a16="http://schemas.microsoft.com/office/drawing/2014/main" id="{BC829010-59E7-4B6E-AE76-EEE7D0ED0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E6BEBC3-6A99-4A53-9835-9875E0841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93299F-3E8A-4BF7-9C3D-B9F22CF94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130552"/>
          </a:xfrm>
        </p:spPr>
        <p:txBody>
          <a:bodyPr>
            <a:normAutofit/>
          </a:bodyPr>
          <a:lstStyle/>
          <a:p>
            <a:r>
              <a:rPr lang="ro-RO" dirty="0"/>
              <a:t>Mulțumim!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6083A9-53C1-4358-80D7-727411C12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3454094"/>
            <a:ext cx="7315200" cy="2130552"/>
          </a:xfrm>
        </p:spPr>
        <p:txBody>
          <a:bodyPr>
            <a:normAutofit/>
          </a:bodyPr>
          <a:lstStyle/>
          <a:p>
            <a:r>
              <a:rPr lang="ro-RO" b="1" dirty="0"/>
              <a:t>Ilie Ioan-Călin &amp; David Florin-Leonard</a:t>
            </a:r>
          </a:p>
          <a:p>
            <a:r>
              <a:rPr lang="ro-RO" b="1" dirty="0"/>
              <a:t>324AC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006911-EDB8-4CDF-AEAA-A3FA06085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816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0">
            <a:extLst>
              <a:ext uri="{FF2B5EF4-FFF2-40B4-BE49-F238E27FC236}">
                <a16:creationId xmlns:a16="http://schemas.microsoft.com/office/drawing/2014/main" id="{72AC46CB-E41C-431E-B498-6295C0C5E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9254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1F858-2A30-4F73-962A-B70A9326A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>
            <a:normAutofit/>
          </a:bodyPr>
          <a:lstStyle/>
          <a:p>
            <a:r>
              <a:rPr lang="ro-RO" dirty="0"/>
              <a:t>Pașii esențiali</a:t>
            </a:r>
            <a:endParaRPr lang="en-US" dirty="0"/>
          </a:p>
        </p:txBody>
      </p:sp>
      <p:pic>
        <p:nvPicPr>
          <p:cNvPr id="6" name="Picture 5" descr="Woman standing in her office looking at blueprints">
            <a:extLst>
              <a:ext uri="{FF2B5EF4-FFF2-40B4-BE49-F238E27FC236}">
                <a16:creationId xmlns:a16="http://schemas.microsoft.com/office/drawing/2014/main" id="{6F523839-0F2B-44C9-82BE-A2C19B2445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44" r="2462"/>
          <a:stretch/>
        </p:blipFill>
        <p:spPr>
          <a:xfrm>
            <a:off x="6083162" y="759254"/>
            <a:ext cx="5238340" cy="5330650"/>
          </a:xfrm>
          <a:prstGeom prst="rect">
            <a:avLst/>
          </a:prstGeom>
        </p:spPr>
      </p:pic>
      <p:graphicFrame>
        <p:nvGraphicFramePr>
          <p:cNvPr id="4" name="Content Placeholder 3" descr="SmartArt">
            <a:extLst>
              <a:ext uri="{FF2B5EF4-FFF2-40B4-BE49-F238E27FC236}">
                <a16:creationId xmlns:a16="http://schemas.microsoft.com/office/drawing/2014/main" id="{DFE8205B-4C0D-4F7E-A9F7-22AEE49E8E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5453908"/>
              </p:ext>
            </p:extLst>
          </p:nvPr>
        </p:nvGraphicFramePr>
        <p:xfrm>
          <a:off x="289249" y="2510395"/>
          <a:ext cx="4998962" cy="3274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9689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A178560-78C9-4CB5-BE46-05302CDA8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multiple people looking at blueprints&#10;">
            <a:extLst>
              <a:ext uri="{FF2B5EF4-FFF2-40B4-BE49-F238E27FC236}">
                <a16:creationId xmlns:a16="http://schemas.microsoft.com/office/drawing/2014/main" id="{DC582F7A-0108-4267-A3E3-CA43CDA209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69461EC9-A94F-4225-B526-5C862F340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492750-E12D-4995-ABCB-5BB846060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ro-RO" dirty="0"/>
              <a:t>Detalii ale aplicației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87160F7-FCB2-48B7-8BB8-BEFF45F6B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282B84-621E-4580-80B7-222118AE4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Icon SmartArt placeholder ">
            <a:extLst>
              <a:ext uri="{FF2B5EF4-FFF2-40B4-BE49-F238E27FC236}">
                <a16:creationId xmlns:a16="http://schemas.microsoft.com/office/drawing/2014/main" id="{F5DF3745-CCEE-4BD3-9E49-A25F9124AC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5076976"/>
              </p:ext>
            </p:extLst>
          </p:nvPr>
        </p:nvGraphicFramePr>
        <p:xfrm>
          <a:off x="3972128" y="863481"/>
          <a:ext cx="7315200" cy="4901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1591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4614F-A9E4-412F-BA61-DCF879E19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Detalii ale aplicației</a:t>
            </a:r>
            <a:endParaRPr lang="en-US" dirty="0"/>
          </a:p>
        </p:txBody>
      </p:sp>
      <p:graphicFrame>
        <p:nvGraphicFramePr>
          <p:cNvPr id="5" name="Content Placeholder 3" descr="Icon SmartArt placeholder ">
            <a:extLst>
              <a:ext uri="{FF2B5EF4-FFF2-40B4-BE49-F238E27FC236}">
                <a16:creationId xmlns:a16="http://schemas.microsoft.com/office/drawing/2014/main" id="{253FF4FD-86F0-44E5-A5DD-2528BC86A0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35084"/>
              </p:ext>
            </p:extLst>
          </p:nvPr>
        </p:nvGraphicFramePr>
        <p:xfrm>
          <a:off x="3558989" y="863600"/>
          <a:ext cx="7664824" cy="5151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Free Berliner Fernsehturm in Berlin, Germany Stock Photo">
            <a:extLst>
              <a:ext uri="{FF2B5EF4-FFF2-40B4-BE49-F238E27FC236}">
                <a16:creationId xmlns:a16="http://schemas.microsoft.com/office/drawing/2014/main" id="{52991343-71E9-464D-A9E4-B511B02A2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3390" y="591670"/>
            <a:ext cx="3117639" cy="554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03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191DC-E99A-4E44-8D05-36357EA11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3800" b="1" dirty="0"/>
              <a:t>PCA</a:t>
            </a:r>
            <a:br>
              <a:rPr lang="ro-RO" dirty="0"/>
            </a:br>
            <a:r>
              <a:rPr lang="ro-RO" sz="3000" dirty="0"/>
              <a:t>Faza de antrenare și testare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8C3FB-67F7-44F3-89E0-4B81A90A3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98666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o-RO" dirty="0"/>
              <a:t>Pentru faza de testare există un folder ce conține 32 de imagini cu 4 clădiri diferite, câte 8 imagini cu aceeași clădire, dar care are mai multe efecte aplicate precum filtre sau elemente ce pot obtura claritatea clădirii.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o-RO" dirty="0"/>
              <a:t>Pentru faza de testare, există un folder ce conține 8 imagini, câte două imagini pentru fiecare din cele 4, una fiind asemănătoare 100% cu o imagine din folderul de antrenare, iar alta fiind diferită, conținând elemente ce pot schimba calitatea imaginii.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AD0712-70A0-4CDF-8693-44D01A292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977" y="2850776"/>
            <a:ext cx="4682932" cy="13321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DA6612-F2DD-4D0B-8857-52C5C10DC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9976" y="4338917"/>
            <a:ext cx="7315199" cy="22720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A862D8-EC99-4862-A064-9DE68F54B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3771" y="2850776"/>
            <a:ext cx="2141406" cy="135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6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AA8F5-E9A5-45DB-B4C1-2B14E7AE5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864108"/>
            <a:ext cx="2947482" cy="1592222"/>
          </a:xfrm>
        </p:spPr>
        <p:txBody>
          <a:bodyPr>
            <a:normAutofit/>
          </a:bodyPr>
          <a:lstStyle/>
          <a:p>
            <a:r>
              <a:rPr lang="ro-RO" dirty="0"/>
              <a:t>Formularea matematică</a:t>
            </a:r>
            <a:br>
              <a:rPr lang="ro-RO" dirty="0"/>
            </a:br>
            <a:br>
              <a:rPr lang="ro-RO" sz="16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endParaRPr lang="en-US" sz="16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74C75F0-63B1-47B5-B772-1C95971EFA8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v"/>
                </a:pPr>
                <a:r>
                  <a:rPr lang="en-US" u="sng" dirty="0"/>
                  <a:t>Standardizarea </a:t>
                </a:r>
                <a:r>
                  <a:rPr lang="en-US" u="sng" dirty="0" err="1"/>
                  <a:t>datelor</a:t>
                </a:r>
                <a:r>
                  <a:rPr lang="en-US" i="1" dirty="0"/>
                  <a:t>:</a:t>
                </a:r>
                <a:r>
                  <a:rPr lang="ro-RO" i="1" dirty="0"/>
                  <a:t> </a:t>
                </a:r>
                <a:r>
                  <a:rPr lang="en-US" sz="1600" dirty="0" err="1"/>
                  <a:t>fiecare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caracteristică</a:t>
                </a:r>
                <a:r>
                  <a:rPr lang="en-US" sz="1600" dirty="0"/>
                  <a:t> (</a:t>
                </a:r>
                <a:r>
                  <a:rPr lang="en-US" sz="1600" dirty="0" err="1"/>
                  <a:t>sau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coloană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în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cazul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unei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matrice</a:t>
                </a:r>
                <a:r>
                  <a:rPr lang="en-US" sz="1600" dirty="0"/>
                  <a:t> de date) </a:t>
                </a:r>
                <a:r>
                  <a:rPr lang="en-US" sz="1600" dirty="0" err="1"/>
                  <a:t>va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avea</a:t>
                </a:r>
                <a:r>
                  <a:rPr lang="en-US" sz="1600" dirty="0"/>
                  <a:t> o </a:t>
                </a:r>
                <a:r>
                  <a:rPr lang="en-US" sz="1600" dirty="0" err="1"/>
                  <a:t>medie</a:t>
                </a:r>
                <a:r>
                  <a:rPr lang="en-US" sz="1600" dirty="0"/>
                  <a:t> de </a:t>
                </a:r>
                <a:r>
                  <a:rPr lang="ro-RO" sz="1600" dirty="0"/>
                  <a:t>0</a:t>
                </a:r>
                <a:r>
                  <a:rPr lang="en-US" sz="1600" dirty="0"/>
                  <a:t> </a:t>
                </a:r>
                <a:r>
                  <a:rPr lang="en-US" sz="1600" dirty="0" err="1"/>
                  <a:t>și</a:t>
                </a:r>
                <a:r>
                  <a:rPr lang="en-US" sz="1600" dirty="0"/>
                  <a:t> o </a:t>
                </a:r>
                <a:r>
                  <a:rPr lang="en-US" sz="1600" dirty="0" err="1"/>
                  <a:t>deviație</a:t>
                </a:r>
                <a:r>
                  <a:rPr lang="en-US" sz="1600" dirty="0"/>
                  <a:t> standard de </a:t>
                </a:r>
                <a:r>
                  <a:rPr lang="ro-RO" sz="1600" dirty="0"/>
                  <a:t>1</a:t>
                </a:r>
                <a:r>
                  <a:rPr lang="en-US" sz="1600" dirty="0"/>
                  <a:t>. Formula </a:t>
                </a:r>
                <a:r>
                  <a:rPr lang="en-US" sz="1600" dirty="0" err="1"/>
                  <a:t>pentru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standardizare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este</a:t>
                </a:r>
                <a:r>
                  <a:rPr lang="en-US" sz="1600" dirty="0"/>
                  <a:t>:</a:t>
                </a:r>
                <a:r>
                  <a:rPr lang="ro-RO" sz="1600" dirty="0"/>
                  <a:t> </a:t>
                </a:r>
                <a:endParaRPr lang="ro-RO" sz="1600" i="1" dirty="0">
                  <a:latin typeface="Cambria Math" panose="020405030504060302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o-RO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𝑠𝑡𝑑</m:t>
                        </m:r>
                      </m:sub>
                    </m:sSub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num>
                      <m:den>
                        <m: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den>
                    </m:f>
                  </m:oMath>
                </a14:m>
                <a:r>
                  <a:rPr lang="ro-RO" sz="1600" dirty="0"/>
                  <a:t>, unde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ro-RO" sz="1600" dirty="0"/>
                  <a:t> este valoarea inițială, </a:t>
                </a:r>
                <a14:m>
                  <m:oMath xmlns:m="http://schemas.openxmlformats.org/officeDocument/2006/math">
                    <m:r>
                      <a:rPr lang="ro-RO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ro-RO" sz="1600" dirty="0"/>
                  <a:t> </a:t>
                </a:r>
                <a:r>
                  <a:rPr lang="en-US" sz="1600" dirty="0" err="1"/>
                  <a:t>este</a:t>
                </a:r>
                <a:r>
                  <a:rPr lang="en-US" sz="1600" dirty="0"/>
                  <a:t> media </a:t>
                </a:r>
                <a:r>
                  <a:rPr lang="en-US" sz="1600" dirty="0" err="1"/>
                  <a:t>caracteristicii</a:t>
                </a:r>
                <a:r>
                  <a:rPr lang="en-US" sz="1600" dirty="0"/>
                  <a:t>,</a:t>
                </a:r>
                <a:r>
                  <a:rPr lang="ro-RO" sz="1600" dirty="0"/>
                  <a:t> iar </a:t>
                </a:r>
                <a14:m>
                  <m:oMath xmlns:m="http://schemas.openxmlformats.org/officeDocument/2006/math">
                    <m:r>
                      <a:rPr lang="ro-RO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ro-RO" sz="1600" dirty="0"/>
                  <a:t> este </a:t>
                </a:r>
                <a:r>
                  <a:rPr lang="en-US" sz="1600" dirty="0" err="1"/>
                  <a:t>deviația</a:t>
                </a:r>
                <a:r>
                  <a:rPr lang="en-US" sz="1600" dirty="0"/>
                  <a:t> standard a </a:t>
                </a:r>
                <a:r>
                  <a:rPr lang="en-US" sz="1600" dirty="0" err="1"/>
                  <a:t>caracteristicii</a:t>
                </a:r>
                <a:r>
                  <a:rPr lang="en-US" sz="1600" dirty="0"/>
                  <a:t>.</a:t>
                </a:r>
                <a:endParaRPr lang="ro-RO" sz="1600" dirty="0"/>
              </a:p>
              <a:p>
                <a:pPr>
                  <a:buFont typeface="Wingdings" panose="05000000000000000000" pitchFamily="2" charset="2"/>
                  <a:buChar char="v"/>
                </a:pPr>
                <a:r>
                  <a:rPr lang="ro-RO" u="sng" dirty="0"/>
                  <a:t>Calculul matricei de covarianță</a:t>
                </a:r>
                <a:r>
                  <a:rPr lang="en-US" i="1" dirty="0"/>
                  <a:t>: </a:t>
                </a:r>
                <a:r>
                  <a:rPr lang="en-US" sz="1600" dirty="0"/>
                  <a:t>PCA </a:t>
                </a:r>
                <a:r>
                  <a:rPr lang="en-US" sz="1600" dirty="0" err="1"/>
                  <a:t>începe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prin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calculul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matricei</a:t>
                </a:r>
                <a:r>
                  <a:rPr lang="en-US" sz="1600" dirty="0"/>
                  <a:t> de </a:t>
                </a:r>
                <a:r>
                  <a:rPr lang="en-US" sz="1600" dirty="0" err="1"/>
                  <a:t>covarianță</a:t>
                </a:r>
                <a:r>
                  <a:rPr lang="en-US" sz="1600" dirty="0"/>
                  <a:t> a </a:t>
                </a:r>
                <a:r>
                  <a:rPr lang="en-US" sz="1600" dirty="0" err="1"/>
                  <a:t>datelor</a:t>
                </a:r>
                <a:r>
                  <a:rPr lang="en-US" sz="1600" dirty="0"/>
                  <a:t>. </a:t>
                </a:r>
                <a:r>
                  <a:rPr lang="en-US" sz="1600" dirty="0" err="1"/>
                  <a:t>Covarianța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măsoară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gradul</a:t>
                </a:r>
                <a:r>
                  <a:rPr lang="en-US" sz="1600" dirty="0"/>
                  <a:t> de </a:t>
                </a:r>
                <a:r>
                  <a:rPr lang="en-US" sz="1600" dirty="0" err="1"/>
                  <a:t>schimbare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comună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între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perechi</a:t>
                </a:r>
                <a:r>
                  <a:rPr lang="en-US" sz="1600" dirty="0"/>
                  <a:t> de </a:t>
                </a:r>
                <a:r>
                  <a:rPr lang="en-US" sz="1600" dirty="0" err="1"/>
                  <a:t>caracteristici</a:t>
                </a:r>
                <a:r>
                  <a:rPr lang="en-US" sz="1600" dirty="0"/>
                  <a:t>. </a:t>
                </a:r>
                <a:r>
                  <a:rPr lang="fr-FR" sz="1600" dirty="0" err="1"/>
                  <a:t>Pentru</a:t>
                </a:r>
                <a:r>
                  <a:rPr lang="fr-FR" sz="1600" dirty="0"/>
                  <a:t> un set de date </a:t>
                </a:r>
                <a:r>
                  <a:rPr lang="fr-FR" sz="1600" dirty="0" err="1"/>
                  <a:t>cu</a:t>
                </a:r>
                <a:r>
                  <a:rPr lang="fr-FR" sz="1600" dirty="0"/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1600" dirty="0"/>
                  <a:t> </a:t>
                </a:r>
                <a:r>
                  <a:rPr lang="it-IT" sz="1600" dirty="0"/>
                  <a:t>caracteristici, matricea de covarianță va avea dimensiunea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1600" dirty="0"/>
                  <a:t>. </a:t>
                </a:r>
                <a:r>
                  <a:rPr lang="en-US" sz="1600" dirty="0" err="1"/>
                  <a:t>Elementul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600" dirty="0"/>
                  <a:t> al matricei de covarianță este dat de: </a:t>
                </a:r>
                <a:endParaRPr lang="ro-RO" sz="1600" dirty="0"/>
              </a:p>
              <a:p>
                <a:pPr lvl="1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𝑘𝑖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 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)(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𝑘𝑗</m:t>
                            </m:r>
                          </m:sub>
                        </m:sSub>
                      </m:e>
                    </m:nary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− 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/>
                  <a:t>, </a:t>
                </a:r>
                <a:r>
                  <a:rPr lang="en-US" sz="1600" dirty="0" err="1"/>
                  <a:t>unde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1600" dirty="0"/>
                  <a:t> </a:t>
                </a:r>
                <a:r>
                  <a:rPr lang="pt-BR" sz="1600" dirty="0"/>
                  <a:t>este numărul de observații,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𝑘𝑖</m:t>
                        </m:r>
                      </m:sub>
                    </m:sSub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este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valoarea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caracteristicii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pentru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observația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1600" dirty="0"/>
                  <a:t>, </a:t>
                </a:r>
                <a:r>
                  <a:rPr lang="en-US" sz="1600" dirty="0" err="1"/>
                  <a:t>iar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/>
                  <a:t> </a:t>
                </a:r>
                <a:r>
                  <a:rPr lang="ro-RO" sz="1600" dirty="0"/>
                  <a:t>și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ro-RO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o-RO" sz="1600" dirty="0"/>
                  <a:t> </a:t>
                </a:r>
                <a:r>
                  <a:rPr lang="en-US" sz="1600" dirty="0"/>
                  <a:t>sunt </a:t>
                </a:r>
                <a:r>
                  <a:rPr lang="en-US" sz="1600" dirty="0" err="1"/>
                  <a:t>mediile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caracteristicilor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ro-RO" sz="1600" dirty="0"/>
                  <a:t> și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ro-RO" sz="1600" dirty="0"/>
                  <a:t>.</a:t>
                </a:r>
              </a:p>
              <a:p>
                <a:pPr marL="960120" lvl="1" indent="-457200">
                  <a:buFont typeface="+mj-lt"/>
                  <a:buAutoNum type="arabicPeriod"/>
                </a:pPr>
                <a:endParaRPr lang="en-US" sz="1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74C75F0-63B1-47B5-B772-1C95971EFA8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03A2B30B-D209-48BF-99A4-31FCCE6FA01B}"/>
              </a:ext>
            </a:extLst>
          </p:cNvPr>
          <p:cNvSpPr txBox="1"/>
          <p:nvPr/>
        </p:nvSpPr>
        <p:spPr>
          <a:xfrm>
            <a:off x="252919" y="2169459"/>
            <a:ext cx="294748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dirty="0">
                <a:solidFill>
                  <a:schemeClr val="bg1"/>
                </a:solidFill>
              </a:rPr>
              <a:t>Analiza </a:t>
            </a:r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ro-RO" dirty="0">
                <a:solidFill>
                  <a:schemeClr val="bg1"/>
                </a:solidFill>
              </a:rPr>
              <a:t>omponentelor </a:t>
            </a:r>
            <a:r>
              <a:rPr lang="en-US" dirty="0">
                <a:solidFill>
                  <a:schemeClr val="bg1"/>
                </a:solidFill>
              </a:rPr>
              <a:t>P</a:t>
            </a:r>
            <a:r>
              <a:rPr lang="ro-RO" dirty="0">
                <a:solidFill>
                  <a:schemeClr val="bg1"/>
                </a:solidFill>
              </a:rPr>
              <a:t>rincipale (PCA) este o tehnică statistică utilizată în</a:t>
            </a:r>
            <a:r>
              <a:rPr lang="ro-RO" dirty="0"/>
              <a:t> </a:t>
            </a:r>
            <a:r>
              <a:rPr lang="ro-RO" dirty="0">
                <a:solidFill>
                  <a:schemeClr val="bg1"/>
                </a:solidFill>
              </a:rPr>
              <a:t>procesarea semnalelor și analiza datelor pentru a simplifica complexitatea unui set de date. PCA își propune să reducă numărul de</a:t>
            </a:r>
            <a:r>
              <a:rPr lang="ro-RO" dirty="0"/>
              <a:t> </a:t>
            </a:r>
            <a:r>
              <a:rPr lang="ro-RO" dirty="0">
                <a:solidFill>
                  <a:schemeClr val="bg1"/>
                </a:solidFill>
              </a:rPr>
              <a:t>variabile dintr-un set de date, păstrând în același timp cât mai multă informație posibil.</a:t>
            </a:r>
            <a:br>
              <a:rPr lang="ro-RO" dirty="0">
                <a:solidFill>
                  <a:schemeClr val="bg1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21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3424B-A26E-490B-9846-80076B265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Formulare</a:t>
            </a:r>
            <a:r>
              <a:rPr lang="ro-RO" dirty="0"/>
              <a:t>a</a:t>
            </a:r>
            <a:r>
              <a:rPr lang="en-US" dirty="0"/>
              <a:t> </a:t>
            </a:r>
            <a:r>
              <a:rPr lang="en-US" dirty="0" err="1"/>
              <a:t>matematic</a:t>
            </a:r>
            <a:r>
              <a:rPr lang="ro-RO" dirty="0"/>
              <a:t>ă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EC85F8-834A-46B7-83BA-55F35C3603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v"/>
                </a:pPr>
                <a:r>
                  <a:rPr lang="en-US" u="sng" dirty="0"/>
                  <a:t>Calculul </a:t>
                </a:r>
                <a:r>
                  <a:rPr lang="en-US" u="sng" dirty="0" err="1"/>
                  <a:t>valorilor</a:t>
                </a:r>
                <a:r>
                  <a:rPr lang="en-US" u="sng" dirty="0"/>
                  <a:t> </a:t>
                </a:r>
                <a:r>
                  <a:rPr lang="en-US" u="sng" dirty="0" err="1"/>
                  <a:t>și</a:t>
                </a:r>
                <a:r>
                  <a:rPr lang="en-US" u="sng" dirty="0"/>
                  <a:t> </a:t>
                </a:r>
                <a:r>
                  <a:rPr lang="en-US" u="sng" dirty="0" err="1"/>
                  <a:t>vectorilor</a:t>
                </a:r>
                <a:r>
                  <a:rPr lang="en-US" u="sng" dirty="0"/>
                  <a:t> </a:t>
                </a:r>
                <a:r>
                  <a:rPr lang="en-US" u="sng" dirty="0" err="1"/>
                  <a:t>proprii</a:t>
                </a:r>
                <a:r>
                  <a:rPr lang="en-US" dirty="0"/>
                  <a:t>:</a:t>
                </a:r>
                <a:r>
                  <a:rPr lang="ro-RO" dirty="0"/>
                  <a:t> </a:t>
                </a:r>
                <a:r>
                  <a:rPr lang="ro-RO" sz="1600" dirty="0"/>
                  <a:t>următorul pas în PCA este găsirea valorilor și vectorilor proprii ai matricei de covarianță. Valorile proprii reflectă variabilitatea </a:t>
                </a:r>
                <a:r>
                  <a:rPr lang="en-US" sz="1600" dirty="0"/>
                  <a:t>(</a:t>
                </a:r>
                <a:r>
                  <a:rPr lang="en-US" sz="1600" dirty="0" err="1"/>
                  <a:t>sau</a:t>
                </a:r>
                <a:r>
                  <a:rPr lang="en-US" sz="1600" dirty="0"/>
                  <a:t> „</a:t>
                </a:r>
                <a:r>
                  <a:rPr lang="en-US" sz="1600" dirty="0" err="1"/>
                  <a:t>importanța</a:t>
                </a:r>
                <a:r>
                  <a:rPr lang="en-US" sz="1600" dirty="0"/>
                  <a:t>”)</a:t>
                </a:r>
                <a:r>
                  <a:rPr lang="ro-RO" sz="1600" dirty="0"/>
                  <a:t> fiecărui vector propriu în descrierea structurii datelor. Vectorii proprii reprezintă direcțiile de-a lungul cărora variația datelor este maximă. Dacă </a:t>
                </a:r>
                <a14:m>
                  <m:oMath xmlns:m="http://schemas.openxmlformats.org/officeDocument/2006/math">
                    <m:r>
                      <a:rPr lang="ro-RO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ro-RO" sz="1600" dirty="0"/>
                  <a:t> este o valoare proprie și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ro-RO" sz="1600" dirty="0"/>
                  <a:t> este un vector propriu corespunzător al matricei de covarianță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ro-RO" sz="1600" dirty="0"/>
                  <a:t>, atunci relația este</a:t>
                </a:r>
                <a:r>
                  <a:rPr lang="en-US" sz="1600" dirty="0"/>
                  <a:t>: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𝐶𝑣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</m:oMath>
                </a14:m>
                <a:endParaRPr lang="en-US" sz="1600" dirty="0"/>
              </a:p>
              <a:p>
                <a:pPr>
                  <a:buFont typeface="Wingdings" panose="05000000000000000000" pitchFamily="2" charset="2"/>
                  <a:buChar char="v"/>
                </a:pPr>
                <a:r>
                  <a:rPr lang="en-US" u="sng" dirty="0" err="1"/>
                  <a:t>Selectarea</a:t>
                </a:r>
                <a:r>
                  <a:rPr lang="en-US" u="sng" dirty="0"/>
                  <a:t> </a:t>
                </a:r>
                <a:r>
                  <a:rPr lang="en-US" u="sng" dirty="0" err="1"/>
                  <a:t>componentelor</a:t>
                </a:r>
                <a:r>
                  <a:rPr lang="en-US" u="sng" dirty="0"/>
                  <a:t> </a:t>
                </a:r>
                <a:r>
                  <a:rPr lang="en-US" u="sng" dirty="0" err="1"/>
                  <a:t>principale</a:t>
                </a:r>
                <a:r>
                  <a:rPr lang="en-US" u="sng" dirty="0"/>
                  <a:t>: </a:t>
                </a:r>
                <a:r>
                  <a:rPr lang="en-US" sz="1600" u="sng" dirty="0" err="1"/>
                  <a:t>d</a:t>
                </a:r>
                <a:r>
                  <a:rPr lang="en-US" sz="1600" dirty="0" err="1"/>
                  <a:t>upă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calcularea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valorilor</a:t>
                </a:r>
                <a:r>
                  <a:rPr lang="en-US" sz="1600" dirty="0"/>
                  <a:t> </a:t>
                </a:r>
                <a:r>
                  <a:rPr lang="en-US" sz="1600" dirty="0" err="1"/>
                  <a:t>și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vectorilor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proprii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urmeaz</a:t>
                </a:r>
                <a:r>
                  <a:rPr lang="ro-RO" sz="1600" dirty="0"/>
                  <a:t>ă </a:t>
                </a:r>
                <a:r>
                  <a:rPr lang="en-US" sz="1600" dirty="0"/>
                  <a:t>s</a:t>
                </a:r>
                <a:r>
                  <a:rPr lang="ro-RO" sz="1600" dirty="0"/>
                  <a:t>ortarea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valoril</a:t>
                </a:r>
                <a:r>
                  <a:rPr lang="ro-RO" sz="1600" dirty="0"/>
                  <a:t>or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proprii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în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ordine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descrescătoare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și</a:t>
                </a:r>
                <a:r>
                  <a:rPr lang="en-US" sz="1600" dirty="0"/>
                  <a:t> </a:t>
                </a:r>
                <a:r>
                  <a:rPr lang="ro-RO" sz="1600" dirty="0"/>
                  <a:t>selectarea primilor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ro-RO" sz="1600" dirty="0"/>
                  <a:t> </a:t>
                </a:r>
                <a:r>
                  <a:rPr lang="en-US" sz="1600" dirty="0" err="1"/>
                  <a:t>vectori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proprii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unde</a:t>
                </a:r>
                <a:r>
                  <a:rPr lang="ro-RO" sz="1600" dirty="0"/>
                  <a:t>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ro-RO" sz="1600" dirty="0"/>
                  <a:t> este numărul de componente pe care dorim să le păstrăm. Acești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ro-RO" sz="1600" dirty="0"/>
                  <a:t> vectori proprii formează baza noilor caracteristici ale datelor transformate.</a:t>
                </a:r>
              </a:p>
              <a:p>
                <a:pPr>
                  <a:buFont typeface="Wingdings" panose="05000000000000000000" pitchFamily="2" charset="2"/>
                  <a:buChar char="v"/>
                </a:pPr>
                <a:r>
                  <a:rPr lang="en-US" u="sng" dirty="0" err="1"/>
                  <a:t>Transformarea</a:t>
                </a:r>
                <a:r>
                  <a:rPr lang="en-US" u="sng" dirty="0"/>
                  <a:t> </a:t>
                </a:r>
                <a:r>
                  <a:rPr lang="en-US" u="sng" dirty="0" err="1"/>
                  <a:t>datelor</a:t>
                </a:r>
                <a:r>
                  <a:rPr lang="en-US" u="sng" dirty="0"/>
                  <a:t> </a:t>
                </a:r>
                <a:r>
                  <a:rPr lang="en-US" u="sng" dirty="0" err="1"/>
                  <a:t>în</a:t>
                </a:r>
                <a:r>
                  <a:rPr lang="en-US" u="sng" dirty="0"/>
                  <a:t> </a:t>
                </a:r>
                <a:r>
                  <a:rPr lang="en-US" u="sng" dirty="0" err="1"/>
                  <a:t>noul</a:t>
                </a:r>
                <a:r>
                  <a:rPr lang="en-US" u="sng" dirty="0"/>
                  <a:t> </a:t>
                </a:r>
                <a:r>
                  <a:rPr lang="en-US" u="sng" dirty="0" err="1"/>
                  <a:t>spațiu</a:t>
                </a:r>
                <a:r>
                  <a:rPr lang="en-US" u="sng" dirty="0"/>
                  <a:t> </a:t>
                </a:r>
                <a:r>
                  <a:rPr lang="en-US" u="sng" dirty="0" err="1"/>
                  <a:t>caracteristic</a:t>
                </a:r>
                <a:r>
                  <a:rPr lang="en-US" u="sng" dirty="0"/>
                  <a:t>:</a:t>
                </a:r>
                <a:r>
                  <a:rPr lang="ro-RO" u="sng" dirty="0"/>
                  <a:t> </a:t>
                </a:r>
                <a:r>
                  <a:rPr lang="ro-RO" sz="1600" dirty="0"/>
                  <a:t>dacă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o-RO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o-RO" sz="1600" dirty="0"/>
                  <a:t> este matricea formată din primii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ro-RO" sz="1600" dirty="0"/>
                  <a:t> vectori proprii și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o-RO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𝑠𝑡𝑑</m:t>
                        </m:r>
                      </m:sub>
                    </m:sSub>
                  </m:oMath>
                </a14:m>
                <a:r>
                  <a:rPr lang="ro-RO" sz="1600" dirty="0"/>
                  <a:t> sunt datele standardizate, datele transformate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ro-RO" sz="1600" dirty="0"/>
                  <a:t> sunt date de</a:t>
                </a:r>
                <a:r>
                  <a:rPr lang="en-US" sz="1600" dirty="0"/>
                  <a:t>: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𝑠𝑡𝑑</m:t>
                        </m:r>
                      </m:sub>
                    </m:sSub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sz="1600" dirty="0"/>
              </a:p>
              <a:p>
                <a:pPr marL="502920" lvl="1" indent="0">
                  <a:buNone/>
                </a:pP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reprezintă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proiecția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datelor</a:t>
                </a:r>
                <a:r>
                  <a:rPr lang="en-US" sz="1600" dirty="0"/>
                  <a:t> </a:t>
                </a:r>
                <a:r>
                  <a:rPr lang="en-US" sz="1600" dirty="0" err="1"/>
                  <a:t>inițiale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în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spațiul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componentelor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principale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și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este</a:t>
                </a:r>
                <a:r>
                  <a:rPr lang="en-US" sz="1600" dirty="0"/>
                  <a:t> o </a:t>
                </a:r>
                <a:r>
                  <a:rPr lang="en-US" sz="1600" dirty="0" err="1"/>
                  <a:t>versiune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redusă</a:t>
                </a:r>
                <a:r>
                  <a:rPr lang="en-US" sz="1600" dirty="0"/>
                  <a:t> a </a:t>
                </a:r>
                <a:r>
                  <a:rPr lang="en-US" sz="1600" dirty="0" err="1"/>
                  <a:t>setului</a:t>
                </a:r>
                <a:r>
                  <a:rPr lang="en-US" sz="1600" dirty="0"/>
                  <a:t> de date </a:t>
                </a:r>
                <a:r>
                  <a:rPr lang="en-US" sz="1600" dirty="0" err="1"/>
                  <a:t>inițial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păstrând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totuși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cea</a:t>
                </a:r>
                <a:r>
                  <a:rPr lang="en-US" sz="1600" dirty="0"/>
                  <a:t> mai mare </a:t>
                </a:r>
                <a:r>
                  <a:rPr lang="en-US" sz="1600" dirty="0" err="1"/>
                  <a:t>parte</a:t>
                </a:r>
                <a:r>
                  <a:rPr lang="en-US" sz="1600" dirty="0"/>
                  <a:t> a </a:t>
                </a:r>
                <a:r>
                  <a:rPr lang="en-US" sz="1600" dirty="0" err="1"/>
                  <a:t>informațiilor</a:t>
                </a:r>
                <a:r>
                  <a:rPr lang="en-US" sz="1600" dirty="0"/>
                  <a:t>.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EC85F8-834A-46B7-83BA-55F35C3603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0" t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013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735B-63D1-443B-9D37-61D71CC1A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060" y="585955"/>
            <a:ext cx="2947482" cy="1377316"/>
          </a:xfrm>
        </p:spPr>
        <p:txBody>
          <a:bodyPr/>
          <a:lstStyle/>
          <a:p>
            <a:r>
              <a:rPr lang="ro-RO" dirty="0"/>
              <a:t>Formularea matematică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308D4F-4094-45B0-9C08-4D114A58F2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69268" y="864108"/>
                <a:ext cx="7315200" cy="5120640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v"/>
                </a:pPr>
                <a:r>
                  <a:rPr lang="ro-RO" u="sng" dirty="0"/>
                  <a:t>Crearea matricei de rigiditate</a:t>
                </a:r>
                <a:r>
                  <a:rPr lang="en-US" dirty="0"/>
                  <a:t>: </a:t>
                </a:r>
                <a:r>
                  <a:rPr lang="en-US" sz="1600" dirty="0" err="1"/>
                  <a:t>fiecare</a:t>
                </a:r>
                <a:r>
                  <a:rPr lang="en-US" sz="1600" dirty="0"/>
                  <a:t> element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b="0" dirty="0"/>
                  <a:t> al </a:t>
                </a:r>
                <a:r>
                  <a:rPr lang="en-US" sz="1600" b="0" dirty="0" err="1"/>
                  <a:t>vectorului</a:t>
                </a:r>
                <a:r>
                  <a:rPr lang="en-US" sz="1600" b="0" dirty="0"/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ro-RO" sz="1600" dirty="0"/>
                  <a:t> (numărul de componente este evidențiat de numărul de etaje)</a:t>
                </a:r>
                <a:r>
                  <a:rPr lang="en-US" sz="1600" dirty="0"/>
                  <a:t> </a:t>
                </a:r>
                <a:r>
                  <a:rPr lang="en-US" sz="1600" dirty="0" err="1"/>
                  <a:t>reprezintă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rigiditatea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etajului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600" b="0" dirty="0"/>
                  <a:t> </a:t>
                </a:r>
                <a:r>
                  <a:rPr lang="en-US" sz="1600" dirty="0"/>
                  <a:t>al </a:t>
                </a:r>
                <a:r>
                  <a:rPr lang="en-US" sz="1600" dirty="0" err="1"/>
                  <a:t>clădirii</a:t>
                </a:r>
                <a:r>
                  <a:rPr lang="en-US" sz="1600" dirty="0"/>
                  <a:t>. </a:t>
                </a:r>
                <a:r>
                  <a:rPr lang="en-US" sz="1600" dirty="0" err="1"/>
                  <a:t>Matricea</a:t>
                </a:r>
                <a:r>
                  <a:rPr lang="en-US" sz="1600" dirty="0"/>
                  <a:t> de </a:t>
                </a:r>
                <a:r>
                  <a:rPr lang="en-US" sz="1600" dirty="0" err="1"/>
                  <a:t>rigiditate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denumită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𝑠𝑡𝑖𝑓𝑓𝑛𝑒𝑠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𝑚𝑎𝑡𝑟𝑖𝑥</m:t>
                        </m:r>
                      </m:sub>
                    </m:sSub>
                  </m:oMath>
                </a14:m>
                <a:r>
                  <a:rPr lang="en-US" sz="1600" b="0" dirty="0"/>
                  <a:t>  </a:t>
                </a:r>
                <a:r>
                  <a:rPr lang="en-US" sz="1600" b="0" dirty="0" err="1"/>
                  <a:t>este</a:t>
                </a:r>
                <a:r>
                  <a:rPr lang="en-US" sz="1600" b="0" dirty="0"/>
                  <a:t> </a:t>
                </a:r>
                <a:r>
                  <a:rPr lang="en-US" sz="1600" b="0" dirty="0" err="1"/>
                  <a:t>definit</a:t>
                </a:r>
                <a:r>
                  <a:rPr lang="ro-RO" sz="1600" dirty="0"/>
                  <a:t>ă astfel</a:t>
                </a:r>
                <a:r>
                  <a:rPr lang="en-US" sz="1600" dirty="0"/>
                  <a:t>: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𝑠𝑡𝑖𝑓𝑓𝑛𝑒𝑠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𝑚𝑎𝑡𝑟𝑖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b="0" dirty="0"/>
                  <a:t> 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600" b="0" i="1" dirty="0">
                  <a:latin typeface="Cambria Math" panose="020405030504060302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𝑠𝑡𝑖𝑓𝑓𝑛𝑒𝑠𝑠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𝑚𝑎𝑡𝑟𝑖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𝑖𝑖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𝑠𝑡𝑖𝑓𝑓𝑛𝑒𝑠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𝑚𝑎𝑡𝑟𝑖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 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−1</m:t>
                        </m:r>
                      </m:e>
                    </m:d>
                  </m:oMath>
                </a14:m>
                <a:endParaRPr lang="en-US" sz="1600" b="0" dirty="0"/>
              </a:p>
              <a:p>
                <a:pPr>
                  <a:buFont typeface="Wingdings" panose="05000000000000000000" pitchFamily="2" charset="2"/>
                  <a:buChar char="v"/>
                </a:pPr>
                <a:r>
                  <a:rPr lang="en-US" b="0" u="sng" dirty="0" err="1"/>
                  <a:t>Metoda</a:t>
                </a:r>
                <a:r>
                  <a:rPr lang="en-US" b="0" u="sng" dirty="0"/>
                  <a:t> </a:t>
                </a:r>
                <a:r>
                  <a:rPr lang="en-US" b="0" u="sng" dirty="0" err="1"/>
                  <a:t>Puterii</a:t>
                </a:r>
                <a:r>
                  <a:rPr lang="en-US" b="0" dirty="0"/>
                  <a:t>: </a:t>
                </a:r>
                <a:r>
                  <a:rPr lang="en-US" sz="1600" dirty="0" err="1"/>
                  <a:t>această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metodă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utilizată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pentru</a:t>
                </a:r>
                <a:r>
                  <a:rPr lang="en-US" sz="1600" dirty="0"/>
                  <a:t> a </a:t>
                </a:r>
                <a:r>
                  <a:rPr lang="en-US" sz="1600" dirty="0" err="1"/>
                  <a:t>găsi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vectorul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și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valoarea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proprie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dominantă</a:t>
                </a:r>
                <a:r>
                  <a:rPr lang="en-US" sz="1600" dirty="0"/>
                  <a:t> a </a:t>
                </a:r>
                <a:r>
                  <a:rPr lang="en-US" sz="1600" dirty="0" err="1"/>
                  <a:t>matricei</a:t>
                </a:r>
                <a:r>
                  <a:rPr lang="en-US" sz="1600" dirty="0"/>
                  <a:t> de </a:t>
                </a:r>
                <a:r>
                  <a:rPr lang="en-US" sz="1600" dirty="0" err="1"/>
                  <a:t>rigiditate</a:t>
                </a:r>
                <a:r>
                  <a:rPr lang="en-US" sz="1600" dirty="0"/>
                  <a:t>. </a:t>
                </a:r>
                <a:r>
                  <a:rPr lang="en-US" sz="1600" dirty="0" err="1"/>
                  <a:t>Tolera</a:t>
                </a:r>
                <a:r>
                  <a:rPr lang="ro-RO" sz="1600" dirty="0"/>
                  <a:t>nța aleasă este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o-RO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ro-RO" sz="1600" b="0" i="1" smtClean="0">
                            <a:latin typeface="Cambria Math" panose="02040503050406030204" pitchFamily="18" charset="0"/>
                          </a:rPr>
                          <m:t>−4</m:t>
                        </m:r>
                      </m:sup>
                    </m:sSup>
                  </m:oMath>
                </a14:m>
                <a:r>
                  <a:rPr lang="ro-RO" sz="1600" dirty="0"/>
                  <a:t>, iar numărul maxim de iterații este de </a:t>
                </a:r>
                <a14:m>
                  <m:oMath xmlns:m="http://schemas.openxmlformats.org/officeDocument/2006/math">
                    <m:r>
                      <a:rPr lang="ro-RO" sz="1600" b="0" i="1" smtClean="0">
                        <a:latin typeface="Cambria Math" panose="02040503050406030204" pitchFamily="18" charset="0"/>
                      </a:rPr>
                      <m:t>500</m:t>
                    </m:r>
                  </m:oMath>
                </a14:m>
                <a:r>
                  <a:rPr lang="ro-RO" sz="1600" dirty="0"/>
                  <a:t>. </a:t>
                </a:r>
                <a:r>
                  <a:rPr lang="en-US" sz="1600" dirty="0"/>
                  <a:t>Algoritmul </a:t>
                </a:r>
                <a:r>
                  <a:rPr lang="en-US" sz="1600" dirty="0" err="1"/>
                  <a:t>este</a:t>
                </a:r>
                <a:r>
                  <a:rPr lang="en-US" sz="1600" dirty="0"/>
                  <a:t>: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en-US" sz="1600" dirty="0"/>
                  <a:t>fie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un vector ales </a:t>
                </a:r>
                <a:r>
                  <a:rPr lang="en-US" sz="1600" dirty="0" err="1"/>
                  <a:t>aleatoriu</a:t>
                </a:r>
                <a:r>
                  <a:rPr lang="en-US" sz="1600" dirty="0"/>
                  <a:t> din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1600" dirty="0"/>
                  <a:t> pe care </a:t>
                </a:r>
                <a:r>
                  <a:rPr lang="ro-RO" sz="1600" dirty="0"/>
                  <a:t>îl normalizăm	</a:t>
                </a:r>
                <a:endParaRPr lang="en-US" sz="1600" dirty="0"/>
              </a:p>
              <a:p>
                <a:pPr lvl="2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  ⃦ 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𝑠𝑡𝑖𝑓𝑓𝑛𝑒𝑠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𝑚𝑎𝑡𝑟𝑖𝑥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𝑠𝑡𝑖𝑓𝑓𝑛𝑒𝑠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𝑚𝑎𝑡𝑟𝑖𝑥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   ⃦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𝑒𝑟𝑜𝑎𝑟𝑒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1 −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</m:d>
                  </m:oMath>
                </a14:m>
                <a:r>
                  <a:rPr lang="ro-RO" b="0" dirty="0"/>
                  <a:t> </a:t>
                </a:r>
              </a:p>
              <a:p>
                <a:pPr lvl="2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ro-RO" dirty="0"/>
                  <a:t> f</a:t>
                </a:r>
                <a:r>
                  <a:rPr lang="ro-RO" b="0" dirty="0"/>
                  <a:t>iind vectorul propriu asociat valorii proprii dominante</a:t>
                </a:r>
              </a:p>
              <a:p>
                <a:pPr lvl="2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b="0" i="1" smtClean="0">
                        <a:latin typeface="Cambria Math" panose="02040503050406030204" pitchFamily="18" charset="0"/>
                      </a:rPr>
                      <m:t>𝑒𝑟𝑜𝑎𝑟𝑒</m:t>
                    </m:r>
                  </m:oMath>
                </a14:m>
                <a:r>
                  <a:rPr lang="ro-RO" b="0" dirty="0"/>
                  <a:t> reprezintă eroarea la fiecare iterație</a:t>
                </a:r>
                <a:endParaRPr lang="en-US" b="0" dirty="0"/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en-US" sz="1600" dirty="0" err="1"/>
                  <a:t>Valoarea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proprie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dominantă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estimată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prin</a:t>
                </a:r>
                <a:r>
                  <a:rPr lang="en-US" sz="1600" dirty="0"/>
                  <a:t>:</a:t>
                </a:r>
                <a:r>
                  <a:rPr lang="en-US" dirty="0"/>
                  <a:t>									</a:t>
                </a:r>
                <a:r>
                  <a:rPr lang="en-US" sz="16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𝑚𝑝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𝑠𝑡𝑖𝑓𝑓𝑛𝑒𝑠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𝑚𝑎𝑡𝑟𝑖𝑥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𝑓𝑖𝑟𝑠𝑡𝑒𝑙𝑒𝑚𝑒𝑛𝑡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𝑓𝑖𝑟𝑠𝑡𝑒𝑙𝑒𝑚𝑒𝑛𝑡</m:t>
                            </m:r>
                          </m:sub>
                        </m:sSub>
                      </m:den>
                    </m:f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308D4F-4094-45B0-9C08-4D114A58F2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9268" y="864108"/>
                <a:ext cx="7315200" cy="5120640"/>
              </a:xfrm>
              <a:blipFill>
                <a:blip r:embed="rId2"/>
                <a:stretch>
                  <a:fillRect l="-750" r="-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87E7379A-BB4E-46AA-A1B1-61ED25F64AB3}"/>
              </a:ext>
            </a:extLst>
          </p:cNvPr>
          <p:cNvSpPr txBox="1"/>
          <p:nvPr/>
        </p:nvSpPr>
        <p:spPr>
          <a:xfrm>
            <a:off x="217060" y="1833784"/>
            <a:ext cx="294748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Calcularea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rigidit</a:t>
            </a:r>
            <a:r>
              <a:rPr lang="ro-RO" dirty="0">
                <a:solidFill>
                  <a:schemeClr val="bg1"/>
                </a:solidFill>
              </a:rPr>
              <a:t>ății clădirii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Rigiditatea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clădirii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ajustată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în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funcție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materialele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și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structura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acesteia</a:t>
            </a:r>
            <a:r>
              <a:rPr lang="en-US" sz="1400" dirty="0">
                <a:solidFill>
                  <a:schemeClr val="bg1"/>
                </a:solidFill>
              </a:rPr>
              <a:t>, cu </a:t>
            </a:r>
            <a:r>
              <a:rPr lang="en-US" sz="1400" dirty="0" err="1">
                <a:solidFill>
                  <a:schemeClr val="bg1"/>
                </a:solidFill>
              </a:rPr>
              <a:t>penalizări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lipsa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materialelor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deteriorarea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etajelor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Estimarea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frecven</a:t>
            </a:r>
            <a:r>
              <a:rPr lang="ro-RO" dirty="0">
                <a:solidFill>
                  <a:schemeClr val="bg1"/>
                </a:solidFill>
              </a:rPr>
              <a:t>ței naturale a clădirii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Frecvența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naturală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estimată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diferenței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dintre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valorile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proprii</a:t>
            </a:r>
            <a:r>
              <a:rPr lang="en-US" sz="1400" dirty="0">
                <a:solidFill>
                  <a:schemeClr val="bg1"/>
                </a:solidFill>
              </a:rPr>
              <a:t> ale </a:t>
            </a:r>
            <a:r>
              <a:rPr lang="en-US" sz="1400" dirty="0" err="1">
                <a:solidFill>
                  <a:schemeClr val="bg1"/>
                </a:solidFill>
              </a:rPr>
              <a:t>unei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clădiri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ideale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și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cele</a:t>
            </a:r>
            <a:r>
              <a:rPr lang="en-US" sz="1400" dirty="0">
                <a:solidFill>
                  <a:schemeClr val="bg1"/>
                </a:solidFill>
              </a:rPr>
              <a:t> ale </a:t>
            </a:r>
            <a:r>
              <a:rPr lang="en-US" sz="1400" dirty="0" err="1">
                <a:solidFill>
                  <a:schemeClr val="bg1"/>
                </a:solidFill>
              </a:rPr>
              <a:t>clădirii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actuale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ajustate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în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funcție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numărul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etaje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603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B7BB97-A62F-4534-888F-505637578A57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885ACEB-CF5E-44CD-BB7E-D39F90AC53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C62D4C9-FB7C-42A5-9239-CABAB80115F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0</TotalTime>
  <Words>1821</Words>
  <Application>Microsoft Office PowerPoint</Application>
  <PresentationFormat>Widescreen</PresentationFormat>
  <Paragraphs>109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Cambria Math</vt:lpstr>
      <vt:lpstr>Corbel</vt:lpstr>
      <vt:lpstr>Wingdings</vt:lpstr>
      <vt:lpstr>Wingdings 2</vt:lpstr>
      <vt:lpstr>Frame</vt:lpstr>
      <vt:lpstr>Analiza structurii clădirilor</vt:lpstr>
      <vt:lpstr>Introducere </vt:lpstr>
      <vt:lpstr>Pașii esențiali</vt:lpstr>
      <vt:lpstr>Detalii ale aplicației</vt:lpstr>
      <vt:lpstr>Detalii ale aplicației</vt:lpstr>
      <vt:lpstr>PCA Faza de antrenare și testare</vt:lpstr>
      <vt:lpstr>Formularea matematică  </vt:lpstr>
      <vt:lpstr>Formularea matematică</vt:lpstr>
      <vt:lpstr>Formularea matematică</vt:lpstr>
      <vt:lpstr>Formularea matematică</vt:lpstr>
      <vt:lpstr>Exemplu 1</vt:lpstr>
      <vt:lpstr>Exemplu 1</vt:lpstr>
      <vt:lpstr>Exemplu 1</vt:lpstr>
      <vt:lpstr>Exemplu 1</vt:lpstr>
      <vt:lpstr>Grafice</vt:lpstr>
      <vt:lpstr>Grafice</vt:lpstr>
      <vt:lpstr>Exemplu 2</vt:lpstr>
      <vt:lpstr>Exemplu 2</vt:lpstr>
      <vt:lpstr>Exemplu 2</vt:lpstr>
      <vt:lpstr>Grafice</vt:lpstr>
      <vt:lpstr>Grafice</vt:lpstr>
      <vt:lpstr>Mulțumim!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2024-01-08T18:34:45Z</dcterms:created>
  <dcterms:modified xsi:type="dcterms:W3CDTF">2024-01-18T08:09:51Z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